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tiff" ContentType="image/tif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5"/>
  </p:notesMasterIdLst>
  <p:handoutMasterIdLst>
    <p:handoutMasterId r:id="rId36"/>
  </p:handoutMasterIdLst>
  <p:sldIdLst>
    <p:sldId id="266" r:id="rId2"/>
    <p:sldId id="287" r:id="rId3"/>
    <p:sldId id="288" r:id="rId4"/>
    <p:sldId id="291" r:id="rId5"/>
    <p:sldId id="277" r:id="rId6"/>
    <p:sldId id="284" r:id="rId7"/>
    <p:sldId id="267" r:id="rId8"/>
    <p:sldId id="268" r:id="rId9"/>
    <p:sldId id="269" r:id="rId10"/>
    <p:sldId id="271" r:id="rId11"/>
    <p:sldId id="272" r:id="rId12"/>
    <p:sldId id="273" r:id="rId13"/>
    <p:sldId id="274" r:id="rId14"/>
    <p:sldId id="276" r:id="rId15"/>
    <p:sldId id="301" r:id="rId16"/>
    <p:sldId id="292" r:id="rId17"/>
    <p:sldId id="278" r:id="rId18"/>
    <p:sldId id="279" r:id="rId19"/>
    <p:sldId id="280" r:id="rId20"/>
    <p:sldId id="281" r:id="rId21"/>
    <p:sldId id="282" r:id="rId22"/>
    <p:sldId id="285" r:id="rId23"/>
    <p:sldId id="286" r:id="rId24"/>
    <p:sldId id="293" r:id="rId25"/>
    <p:sldId id="294" r:id="rId26"/>
    <p:sldId id="289" r:id="rId27"/>
    <p:sldId id="290" r:id="rId28"/>
    <p:sldId id="295" r:id="rId29"/>
    <p:sldId id="296" r:id="rId30"/>
    <p:sldId id="297" r:id="rId31"/>
    <p:sldId id="283" r:id="rId32"/>
    <p:sldId id="299" r:id="rId33"/>
    <p:sldId id="300" r:id="rId34"/>
  </p:sldIdLst>
  <p:sldSz cx="9144000" cy="6858000" type="screen4x3"/>
  <p:notesSz cx="7010400" cy="9296400"/>
  <p:defaultTextStyle>
    <a:defPPr>
      <a:defRPr lang="en-US"/>
    </a:defPPr>
    <a:lvl1pPr algn="ct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sz="1400" kern="1200">
        <a:solidFill>
          <a:schemeClr val="tx1"/>
        </a:solidFill>
        <a:latin typeface="Arial" charset="0"/>
        <a:ea typeface="+mn-ea"/>
        <a:cs typeface="+mn-cs"/>
      </a:defRPr>
    </a:lvl2pPr>
    <a:lvl3pPr marL="914400" algn="ctr" rtl="0" eaLnBrk="0" fontAlgn="base" hangingPunct="0">
      <a:spcBef>
        <a:spcPct val="0"/>
      </a:spcBef>
      <a:spcAft>
        <a:spcPct val="0"/>
      </a:spcAft>
      <a:defRPr sz="1400" kern="1200">
        <a:solidFill>
          <a:schemeClr val="tx1"/>
        </a:solidFill>
        <a:latin typeface="Arial" charset="0"/>
        <a:ea typeface="+mn-ea"/>
        <a:cs typeface="+mn-cs"/>
      </a:defRPr>
    </a:lvl3pPr>
    <a:lvl4pPr marL="1371600" algn="ctr" rtl="0" eaLnBrk="0" fontAlgn="base" hangingPunct="0">
      <a:spcBef>
        <a:spcPct val="0"/>
      </a:spcBef>
      <a:spcAft>
        <a:spcPct val="0"/>
      </a:spcAft>
      <a:defRPr sz="1400" kern="1200">
        <a:solidFill>
          <a:schemeClr val="tx1"/>
        </a:solidFill>
        <a:latin typeface="Arial" charset="0"/>
        <a:ea typeface="+mn-ea"/>
        <a:cs typeface="+mn-cs"/>
      </a:defRPr>
    </a:lvl4pPr>
    <a:lvl5pPr marL="1828800" algn="ct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a:srgbClr val="6EA0B0"/>
    <a:srgbClr val="3366FF"/>
    <a:srgbClr val="0066FF"/>
    <a:srgbClr val="3333CC"/>
    <a:srgbClr val="66FF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2" autoAdjust="0"/>
  </p:normalViewPr>
  <p:slideViewPr>
    <p:cSldViewPr snapToGrid="0">
      <p:cViewPr varScale="1">
        <p:scale>
          <a:sx n="103" d="100"/>
          <a:sy n="103" d="100"/>
        </p:scale>
        <p:origin x="-600" y="-60"/>
      </p:cViewPr>
      <p:guideLst>
        <p:guide orient="horz" pos="2160"/>
        <p:guide pos="2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p>
        </p:txBody>
      </p:sp>
      <p:sp>
        <p:nvSpPr>
          <p:cNvPr id="15565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5565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p>
        </p:txBody>
      </p:sp>
      <p:sp>
        <p:nvSpPr>
          <p:cNvPr id="15565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8730D641-B778-465E-8F72-FC002F30C4A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a:p>
        </p:txBody>
      </p:sp>
      <p:sp>
        <p:nvSpPr>
          <p:cNvPr id="3727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727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727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27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en-US"/>
          </a:p>
        </p:txBody>
      </p:sp>
      <p:sp>
        <p:nvSpPr>
          <p:cNvPr id="3727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C23028F-D01A-4160-A3F3-C4A3E1FBB82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B2987-C67C-4F18-8821-D4F40E2B4BFF}" type="slidenum">
              <a:rPr lang="en-US"/>
              <a:pPr/>
              <a:t>7</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1A2CB-AA7B-4E00-B4E1-49A1EA937F32}" type="slidenum">
              <a:rPr lang="en-US"/>
              <a:pPr/>
              <a:t>18</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5B943-9423-4874-B848-1D164896C2B9}" type="slidenum">
              <a:rPr lang="en-US"/>
              <a:pPr/>
              <a:t>19</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43A8E-FB77-4CF1-9D2D-25BDAFC0A04B}" type="slidenum">
              <a:rPr lang="en-US"/>
              <a:pPr/>
              <a:t>20</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36C69-3265-4FDF-BBE1-3E32D31FBF15}" type="slidenum">
              <a:rPr lang="en-US"/>
              <a:pPr/>
              <a:t>21</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758EB-E090-47BB-AF1F-4CE95796CDD8}" type="slidenum">
              <a:rPr lang="en-US"/>
              <a:pPr/>
              <a:t>26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6C460-A839-4D35-9B62-FA8DDC09879B}" type="slidenum">
              <a:rPr lang="en-US"/>
              <a:pPr/>
              <a:t>27</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2ECA5-EBE9-4C1D-8C9C-9BBCA2DCD11F}" type="slidenum">
              <a:rPr lang="en-US"/>
              <a:pPr/>
              <a:t>28</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C205E-32B8-4799-ACCB-C39038867549}" type="slidenum">
              <a:rPr lang="en-US"/>
              <a:pPr/>
              <a:t>29</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2DE4C-0E4F-47AD-AD82-CEEE84635A3B}" type="slidenum">
              <a:rPr lang="en-US"/>
              <a:pPr/>
              <a:t>32</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86498-B02B-48DE-AF9E-1BD809DE597F}" type="slidenum">
              <a:rPr lang="en-US"/>
              <a:pPr/>
              <a:t>8</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6E948-B508-4105-8A5A-BADBAF9C407A}" type="slidenum">
              <a:rPr lang="en-US"/>
              <a:pPr/>
              <a:t>9</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0F0D8-AE90-432A-B302-963E941993CB}" type="slidenum">
              <a:rPr lang="en-US"/>
              <a:pPr/>
              <a:t>10</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6CB45-0F22-4E91-89D8-5B035CA96136}" type="slidenum">
              <a:rPr lang="en-US"/>
              <a:pPr/>
              <a:t>11</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FA7A2-4152-419F-9051-5928659AE29A}" type="slidenum">
              <a:rPr lang="en-US"/>
              <a:pPr/>
              <a:t>12</a:t>
            </a:fld>
            <a:endParaRPr lang="en-US"/>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3AFB9-8A33-4CAB-9B0B-2EB470C0DFF1}" type="slidenum">
              <a:rPr lang="en-US"/>
              <a:pPr/>
              <a:t>13</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49F98-0010-4383-93BE-51C214A28C48}" type="slidenum">
              <a:rPr lang="en-US"/>
              <a:pPr/>
              <a:t>14</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48E0C-44C9-4FB7-AF6E-10058AB27541}" type="slidenum">
              <a:rPr lang="en-US"/>
              <a:pPr/>
              <a:t>17</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3673859-FAE8-484D-B4E3-544876C58E2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3B319-69C7-41A4-95F5-0FC87C28AB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8477-6346-4013-ABA7-891359A416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C3B96-AEC2-4E4B-8AA0-1EE5C50DC9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A7394-D477-4D7C-A74E-A0007D743D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32E54-116A-4538-A675-414E7176BE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33668-40B4-4F14-92A8-509C1885B0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BA5D7FD8-B5A4-49A0-BC43-5BB43B83553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4BF38-2A88-4249-A408-3ED38BA7CF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F1AECF8-2E6D-47CB-8608-AEE28DA139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1CB71-B28C-441F-97C7-228D432308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23CF7D7-339D-4CDD-AD36-A7F23C0A911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52945" y="1419225"/>
            <a:ext cx="8077200" cy="1143000"/>
          </a:xfrm>
        </p:spPr>
        <p:txBody>
          <a:bodyPr>
            <a:normAutofit fontScale="90000"/>
          </a:bodyPr>
          <a:lstStyle/>
          <a:p>
            <a:r>
              <a:rPr lang="en-US" sz="3600" b="1" smtClean="0">
                <a:latin typeface="Arial" charset="0"/>
              </a:rPr>
              <a:t>The Common Neural Currency Hypothesis</a:t>
            </a:r>
            <a:r>
              <a:rPr lang="en-US" sz="3600" b="1">
                <a:latin typeface="Arial" charset="0"/>
              </a:rPr>
              <a:t/>
            </a:r>
            <a:br>
              <a:rPr lang="en-US" sz="3600" b="1">
                <a:latin typeface="Arial" charset="0"/>
              </a:rPr>
            </a:br>
            <a:endParaRPr lang="en-US" sz="2800" b="1">
              <a:latin typeface="Arial" charset="0"/>
            </a:endParaRPr>
          </a:p>
        </p:txBody>
      </p:sp>
      <p:sp>
        <p:nvSpPr>
          <p:cNvPr id="13315" name="Text Box 3"/>
          <p:cNvSpPr txBox="1">
            <a:spLocks noChangeArrowheads="1"/>
          </p:cNvSpPr>
          <p:nvPr/>
        </p:nvSpPr>
        <p:spPr bwMode="auto">
          <a:xfrm>
            <a:off x="1052945" y="3625850"/>
            <a:ext cx="7481456" cy="461665"/>
          </a:xfrm>
          <a:prstGeom prst="rect">
            <a:avLst/>
          </a:prstGeom>
          <a:noFill/>
          <a:ln w="9525">
            <a:noFill/>
            <a:miter lim="800000"/>
            <a:headEnd/>
            <a:tailEnd/>
          </a:ln>
          <a:effectLst/>
        </p:spPr>
        <p:txBody>
          <a:bodyPr wrap="square">
            <a:spAutoFit/>
          </a:bodyPr>
          <a:lstStyle/>
          <a:p>
            <a:pPr algn="l">
              <a:spcBef>
                <a:spcPct val="50000"/>
              </a:spcBef>
            </a:pPr>
            <a:r>
              <a:rPr lang="en-US" sz="2400" b="1" smtClean="0">
                <a:solidFill>
                  <a:schemeClr val="tx2"/>
                </a:solidFill>
              </a:rPr>
              <a:t>Gregory Berns</a:t>
            </a:r>
          </a:p>
        </p:txBody>
      </p:sp>
      <p:sp>
        <p:nvSpPr>
          <p:cNvPr id="6" name="TextBox 5"/>
          <p:cNvSpPr txBox="1"/>
          <p:nvPr/>
        </p:nvSpPr>
        <p:spPr>
          <a:xfrm>
            <a:off x="1052945" y="4636655"/>
            <a:ext cx="5412509" cy="400110"/>
          </a:xfrm>
          <a:prstGeom prst="rect">
            <a:avLst/>
          </a:prstGeom>
          <a:noFill/>
        </p:spPr>
        <p:txBody>
          <a:bodyPr wrap="square" rtlCol="0">
            <a:spAutoFit/>
          </a:bodyPr>
          <a:lstStyle/>
          <a:p>
            <a:pPr algn="l"/>
            <a:r>
              <a:rPr lang="en-US" sz="2000" b="1">
                <a:solidFill>
                  <a:schemeClr val="tx2"/>
                </a:solidFill>
              </a:rPr>
              <a:t>Center for </a:t>
            </a:r>
            <a:r>
              <a:rPr lang="en-US" sz="2000" b="1" err="1">
                <a:solidFill>
                  <a:schemeClr val="tx2"/>
                </a:solidFill>
              </a:rPr>
              <a:t>Neuropolicy</a:t>
            </a:r>
            <a:r>
              <a:rPr lang="en-US" sz="2000" b="1">
                <a:solidFill>
                  <a:schemeClr val="tx2"/>
                </a:solidFill>
              </a:rPr>
              <a:t>, Emory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noFill/>
          <a:ln/>
        </p:spPr>
        <p:txBody>
          <a:bodyPr/>
          <a:lstStyle/>
          <a:p>
            <a:r>
              <a:rPr lang="en-US" sz="3200" b="1">
                <a:latin typeface="Arial" charset="0"/>
              </a:rPr>
              <a:t>Dopamine and Drugs</a:t>
            </a:r>
          </a:p>
        </p:txBody>
      </p:sp>
      <p:pic>
        <p:nvPicPr>
          <p:cNvPr id="696323" name="Picture 3" descr="dopamine drugs"/>
          <p:cNvPicPr>
            <a:picLocks noChangeAspect="1" noChangeArrowheads="1"/>
          </p:cNvPicPr>
          <p:nvPr/>
        </p:nvPicPr>
        <p:blipFill>
          <a:blip r:embed="rId3" cstate="print"/>
          <a:srcRect/>
          <a:stretch>
            <a:fillRect/>
          </a:stretch>
        </p:blipFill>
        <p:spPr bwMode="auto">
          <a:xfrm>
            <a:off x="1746250" y="2000250"/>
            <a:ext cx="5822950" cy="43672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noFill/>
          <a:ln/>
        </p:spPr>
        <p:txBody>
          <a:bodyPr/>
          <a:lstStyle/>
          <a:p>
            <a:r>
              <a:rPr lang="en-US" sz="3200" b="1">
                <a:latin typeface="Arial" charset="0"/>
              </a:rPr>
              <a:t>Dopamine Feels Good</a:t>
            </a:r>
          </a:p>
        </p:txBody>
      </p:sp>
      <p:pic>
        <p:nvPicPr>
          <p:cNvPr id="698371" name="Picture 3" descr="rat self-administer"/>
          <p:cNvPicPr>
            <a:picLocks noChangeAspect="1" noChangeArrowheads="1"/>
          </p:cNvPicPr>
          <p:nvPr/>
        </p:nvPicPr>
        <p:blipFill>
          <a:blip r:embed="rId3" cstate="print"/>
          <a:srcRect/>
          <a:stretch>
            <a:fillRect/>
          </a:stretch>
        </p:blipFill>
        <p:spPr bwMode="auto">
          <a:xfrm>
            <a:off x="1228725" y="1809750"/>
            <a:ext cx="6858000" cy="46291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771525" y="2286000"/>
            <a:ext cx="7772400" cy="1143000"/>
          </a:xfrm>
        </p:spPr>
        <p:txBody>
          <a:bodyPr/>
          <a:lstStyle/>
          <a:p>
            <a:r>
              <a:rPr lang="en-US" sz="4000" b="1">
                <a:latin typeface="Arial" charset="0"/>
              </a:rPr>
              <a:t>The Modern Story of Dopamine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2466" name="Picture 2" descr="se1174905001"/>
          <p:cNvPicPr>
            <a:picLocks noChangeAspect="1" noChangeArrowheads="1"/>
          </p:cNvPicPr>
          <p:nvPr/>
        </p:nvPicPr>
        <p:blipFill>
          <a:blip r:embed="rId3" cstate="print"/>
          <a:srcRect t="6000"/>
          <a:stretch>
            <a:fillRect/>
          </a:stretch>
        </p:blipFill>
        <p:spPr bwMode="auto">
          <a:xfrm>
            <a:off x="2252663" y="1103313"/>
            <a:ext cx="4808537" cy="5519737"/>
          </a:xfrm>
          <a:prstGeom prst="rect">
            <a:avLst/>
          </a:prstGeom>
          <a:noFill/>
          <a:ln w="9525">
            <a:noFill/>
            <a:miter lim="800000"/>
            <a:headEnd/>
            <a:tailEnd/>
          </a:ln>
        </p:spPr>
      </p:pic>
      <p:sp>
        <p:nvSpPr>
          <p:cNvPr id="702467" name="Rectangle 3"/>
          <p:cNvSpPr>
            <a:spLocks noGrp="1" noChangeArrowheads="1"/>
          </p:cNvSpPr>
          <p:nvPr>
            <p:ph type="title" idx="4294967295"/>
          </p:nvPr>
        </p:nvSpPr>
        <p:spPr>
          <a:xfrm>
            <a:off x="762000" y="0"/>
            <a:ext cx="7772400" cy="1143000"/>
          </a:xfrm>
          <a:noFill/>
          <a:ln/>
        </p:spPr>
        <p:txBody>
          <a:bodyPr/>
          <a:lstStyle/>
          <a:p>
            <a:r>
              <a:rPr lang="en-US" sz="3200" b="1">
                <a:latin typeface="Arial" charset="0"/>
              </a:rPr>
              <a:t>Dopamine and Reward Expectancies</a:t>
            </a:r>
          </a:p>
        </p:txBody>
      </p:sp>
      <p:sp>
        <p:nvSpPr>
          <p:cNvPr id="702468" name="Text Box 4"/>
          <p:cNvSpPr txBox="1">
            <a:spLocks noChangeArrowheads="1"/>
          </p:cNvSpPr>
          <p:nvPr/>
        </p:nvSpPr>
        <p:spPr bwMode="auto">
          <a:xfrm>
            <a:off x="7391400" y="6400800"/>
            <a:ext cx="1524000" cy="304800"/>
          </a:xfrm>
          <a:prstGeom prst="rect">
            <a:avLst/>
          </a:prstGeom>
          <a:noFill/>
          <a:ln w="9525">
            <a:noFill/>
            <a:miter lim="800000"/>
            <a:headEnd/>
            <a:tailEnd/>
          </a:ln>
          <a:effectLst/>
        </p:spPr>
        <p:txBody>
          <a:bodyPr>
            <a:spAutoFit/>
          </a:bodyPr>
          <a:lstStyle/>
          <a:p>
            <a:pPr algn="l">
              <a:spcBef>
                <a:spcPct val="50000"/>
              </a:spcBef>
            </a:pPr>
            <a:r>
              <a:rPr lang="en-US"/>
              <a:t>Schultz, 1992</a:t>
            </a:r>
          </a:p>
        </p:txBody>
      </p:sp>
      <p:sp>
        <p:nvSpPr>
          <p:cNvPr id="702469" name="Rectangle 5"/>
          <p:cNvSpPr>
            <a:spLocks noChangeArrowheads="1"/>
          </p:cNvSpPr>
          <p:nvPr/>
        </p:nvSpPr>
        <p:spPr bwMode="auto">
          <a:xfrm>
            <a:off x="2224088" y="2266950"/>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body" idx="1"/>
          </p:nvPr>
        </p:nvSpPr>
        <p:spPr>
          <a:xfrm>
            <a:off x="1787525" y="2555875"/>
            <a:ext cx="5227638" cy="1744663"/>
          </a:xfrm>
        </p:spPr>
        <p:txBody>
          <a:bodyPr/>
          <a:lstStyle/>
          <a:p>
            <a:pPr algn="ctr">
              <a:lnSpc>
                <a:spcPct val="90000"/>
              </a:lnSpc>
              <a:buFontTx/>
              <a:buNone/>
            </a:pPr>
            <a:r>
              <a:rPr lang="en-US" b="1">
                <a:latin typeface="Arial" charset="0"/>
              </a:rPr>
              <a:t>Dopamine </a:t>
            </a:r>
            <a:r>
              <a:rPr lang="en-US" b="1">
                <a:latin typeface="Arial" charset="0"/>
                <a:sym typeface="Symbol" pitchFamily="18" charset="2"/>
              </a:rPr>
              <a:t> Pleasure</a:t>
            </a:r>
          </a:p>
          <a:p>
            <a:pPr algn="ctr">
              <a:lnSpc>
                <a:spcPct val="90000"/>
              </a:lnSpc>
              <a:buFontTx/>
              <a:buNone/>
            </a:pPr>
            <a:endParaRPr lang="en-US" b="1">
              <a:latin typeface="Arial" charset="0"/>
              <a:sym typeface="Symbol" pitchFamily="18" charset="2"/>
            </a:endParaRPr>
          </a:p>
          <a:p>
            <a:pPr algn="ctr">
              <a:lnSpc>
                <a:spcPct val="90000"/>
              </a:lnSpc>
              <a:buFontTx/>
              <a:buNone/>
            </a:pPr>
            <a:r>
              <a:rPr lang="en-US" b="1">
                <a:latin typeface="Arial" charset="0"/>
                <a:sym typeface="Symbol" pitchFamily="18" charset="2"/>
              </a:rPr>
              <a:t>Dopamine = Anticipation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Receptor Occupancy Theory</a:t>
            </a:r>
            <a:endParaRPr lang="en-US"/>
          </a:p>
        </p:txBody>
      </p:sp>
      <p:pic>
        <p:nvPicPr>
          <p:cNvPr id="4" name="Content Placeholder 3" descr="Fig 1 Value Response.tif"/>
          <p:cNvPicPr>
            <a:picLocks noGrp="1" noChangeAspect="1"/>
          </p:cNvPicPr>
          <p:nvPr>
            <p:ph idx="1"/>
          </p:nvPr>
        </p:nvPicPr>
        <p:blipFill>
          <a:blip r:embed="rId3" cstate="print"/>
          <a:stretch>
            <a:fillRect/>
          </a:stretch>
        </p:blipFill>
        <p:spPr>
          <a:xfrm>
            <a:off x="1974088" y="3540000"/>
            <a:ext cx="4192627" cy="3184073"/>
          </a:xfrm>
        </p:spPr>
      </p:pic>
      <p:sp>
        <p:nvSpPr>
          <p:cNvPr id="5" name="Rectangle 4"/>
          <p:cNvSpPr/>
          <p:nvPr/>
        </p:nvSpPr>
        <p:spPr>
          <a:xfrm>
            <a:off x="1762335" y="1704930"/>
            <a:ext cx="5100283" cy="400110"/>
          </a:xfrm>
          <a:prstGeom prst="rect">
            <a:avLst/>
          </a:prstGeom>
        </p:spPr>
        <p:txBody>
          <a:bodyPr wrap="square">
            <a:spAutoFit/>
          </a:bodyPr>
          <a:lstStyle/>
          <a:p>
            <a:r>
              <a:rPr lang="en-US" sz="2000" b="1" smtClean="0"/>
              <a:t>A + R ↔ AR → Stimulus → Response</a:t>
            </a:r>
            <a:endParaRPr lang="en-US" sz="2000" b="1"/>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2284124" y="2308513"/>
          <a:ext cx="3689362" cy="914977"/>
        </p:xfrm>
        <a:graphic>
          <a:graphicData uri="http://schemas.openxmlformats.org/presentationml/2006/ole">
            <p:oleObj spid="_x0000_s50177" name="Equation" r:id="rId4" imgW="2031840" imgH="50796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4347"/>
            <a:ext cx="7467600" cy="1143000"/>
          </a:xfrm>
        </p:spPr>
        <p:txBody>
          <a:bodyPr/>
          <a:lstStyle/>
          <a:p>
            <a:r>
              <a:rPr lang="en-US" smtClean="0"/>
              <a:t>fMRI of Goods</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Knutson 2003 anticipation"/>
          <p:cNvPicPr>
            <a:picLocks noChangeAspect="1" noChangeArrowheads="1"/>
          </p:cNvPicPr>
          <p:nvPr/>
        </p:nvPicPr>
        <p:blipFill>
          <a:blip r:embed="rId3" cstate="print"/>
          <a:srcRect/>
          <a:stretch>
            <a:fillRect/>
          </a:stretch>
        </p:blipFill>
        <p:spPr bwMode="auto">
          <a:xfrm>
            <a:off x="411163" y="1258888"/>
            <a:ext cx="3794125" cy="5599112"/>
          </a:xfrm>
          <a:prstGeom prst="rect">
            <a:avLst/>
          </a:prstGeom>
          <a:noFill/>
          <a:ln w="9525">
            <a:noFill/>
            <a:miter lim="800000"/>
            <a:headEnd/>
            <a:tailEnd/>
          </a:ln>
        </p:spPr>
      </p:pic>
      <p:pic>
        <p:nvPicPr>
          <p:cNvPr id="404483" name="Picture 3" descr="Knutson 2003 gain"/>
          <p:cNvPicPr>
            <a:picLocks noChangeAspect="1" noChangeArrowheads="1"/>
          </p:cNvPicPr>
          <p:nvPr/>
        </p:nvPicPr>
        <p:blipFill>
          <a:blip r:embed="rId4" cstate="print"/>
          <a:srcRect/>
          <a:stretch>
            <a:fillRect/>
          </a:stretch>
        </p:blipFill>
        <p:spPr bwMode="auto">
          <a:xfrm>
            <a:off x="4627563" y="1181100"/>
            <a:ext cx="4305300" cy="5676900"/>
          </a:xfrm>
          <a:prstGeom prst="rect">
            <a:avLst/>
          </a:prstGeom>
          <a:noFill/>
          <a:ln w="9525">
            <a:noFill/>
            <a:miter lim="800000"/>
            <a:headEnd/>
            <a:tailEnd/>
          </a:ln>
        </p:spPr>
      </p:pic>
      <p:sp>
        <p:nvSpPr>
          <p:cNvPr id="404484" name="Rectangle 4"/>
          <p:cNvSpPr>
            <a:spLocks noGrp="1" noChangeArrowheads="1"/>
          </p:cNvSpPr>
          <p:nvPr>
            <p:ph type="title" idx="4294967295"/>
          </p:nvPr>
        </p:nvSpPr>
        <p:spPr>
          <a:xfrm>
            <a:off x="738188" y="0"/>
            <a:ext cx="7772400" cy="1143000"/>
          </a:xfrm>
          <a:noFill/>
          <a:ln/>
        </p:spPr>
        <p:txBody>
          <a:bodyPr/>
          <a:lstStyle/>
          <a:p>
            <a:r>
              <a:rPr lang="en-US" sz="3200" b="1">
                <a:latin typeface="Arial" charset="0"/>
              </a:rPr>
              <a:t>Monetary Value</a:t>
            </a:r>
          </a:p>
        </p:txBody>
      </p:sp>
      <p:sp>
        <p:nvSpPr>
          <p:cNvPr id="404485" name="Text Box 5"/>
          <p:cNvSpPr txBox="1">
            <a:spLocks noChangeArrowheads="1"/>
          </p:cNvSpPr>
          <p:nvPr/>
        </p:nvSpPr>
        <p:spPr bwMode="auto">
          <a:xfrm>
            <a:off x="414338" y="809625"/>
            <a:ext cx="1819275" cy="376238"/>
          </a:xfrm>
          <a:prstGeom prst="rect">
            <a:avLst/>
          </a:prstGeom>
          <a:noFill/>
          <a:ln w="9525">
            <a:solidFill>
              <a:schemeClr val="tx2"/>
            </a:solidFill>
            <a:miter lim="800000"/>
            <a:headEnd/>
            <a:tailEnd/>
          </a:ln>
          <a:effectLst/>
        </p:spPr>
        <p:txBody>
          <a:bodyPr wrap="none">
            <a:spAutoFit/>
          </a:bodyPr>
          <a:lstStyle/>
          <a:p>
            <a:r>
              <a:rPr lang="en-US" sz="1800" b="1" i="1">
                <a:solidFill>
                  <a:schemeClr val="tx2"/>
                </a:solidFill>
              </a:rPr>
              <a:t>ANTICIPATION</a:t>
            </a:r>
          </a:p>
        </p:txBody>
      </p:sp>
      <p:sp>
        <p:nvSpPr>
          <p:cNvPr id="404486" name="Text Box 6"/>
          <p:cNvSpPr txBox="1">
            <a:spLocks noChangeArrowheads="1"/>
          </p:cNvSpPr>
          <p:nvPr/>
        </p:nvSpPr>
        <p:spPr bwMode="auto">
          <a:xfrm>
            <a:off x="8115300" y="779463"/>
            <a:ext cx="765175" cy="376237"/>
          </a:xfrm>
          <a:prstGeom prst="rect">
            <a:avLst/>
          </a:prstGeom>
          <a:noFill/>
          <a:ln w="9525">
            <a:solidFill>
              <a:schemeClr val="tx2"/>
            </a:solidFill>
            <a:miter lim="800000"/>
            <a:headEnd/>
            <a:tailEnd/>
          </a:ln>
          <a:effectLst/>
        </p:spPr>
        <p:txBody>
          <a:bodyPr wrap="none">
            <a:spAutoFit/>
          </a:bodyPr>
          <a:lstStyle/>
          <a:p>
            <a:r>
              <a:rPr lang="en-US" sz="1800" b="1" i="1">
                <a:solidFill>
                  <a:schemeClr val="tx2"/>
                </a:solidFill>
              </a:rPr>
              <a:t>GAIN</a:t>
            </a:r>
          </a:p>
        </p:txBody>
      </p:sp>
      <p:sp>
        <p:nvSpPr>
          <p:cNvPr id="404487" name="Line 7"/>
          <p:cNvSpPr>
            <a:spLocks noChangeShapeType="1"/>
          </p:cNvSpPr>
          <p:nvPr/>
        </p:nvSpPr>
        <p:spPr bwMode="auto">
          <a:xfrm flipH="1">
            <a:off x="7140575" y="1160463"/>
            <a:ext cx="1139825" cy="2784475"/>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04488" name="Line 8"/>
          <p:cNvSpPr>
            <a:spLocks noChangeShapeType="1"/>
          </p:cNvSpPr>
          <p:nvPr/>
        </p:nvSpPr>
        <p:spPr bwMode="auto">
          <a:xfrm>
            <a:off x="1098550" y="1181100"/>
            <a:ext cx="144463" cy="2733675"/>
          </a:xfrm>
          <a:prstGeom prst="line">
            <a:avLst/>
          </a:prstGeom>
          <a:noFill/>
          <a:ln w="38100">
            <a:solidFill>
              <a:srgbClr val="FF0000"/>
            </a:solidFill>
            <a:round/>
            <a:headEnd/>
            <a:tailEnd type="triangle" w="med" len="med"/>
          </a:ln>
          <a:effectLst/>
        </p:spPr>
        <p:txBody>
          <a:bodyPr wrap="none" anchor="ctr"/>
          <a:lstStyle/>
          <a:p>
            <a:endParaRPr lang="en-US"/>
          </a:p>
        </p:txBody>
      </p:sp>
      <p:sp>
        <p:nvSpPr>
          <p:cNvPr id="404489" name="Text Box 9"/>
          <p:cNvSpPr txBox="1">
            <a:spLocks noChangeArrowheads="1"/>
          </p:cNvSpPr>
          <p:nvPr/>
        </p:nvSpPr>
        <p:spPr bwMode="auto">
          <a:xfrm>
            <a:off x="3382963" y="6383338"/>
            <a:ext cx="1944687" cy="346075"/>
          </a:xfrm>
          <a:prstGeom prst="rect">
            <a:avLst/>
          </a:prstGeom>
          <a:solidFill>
            <a:schemeClr val="tx1"/>
          </a:solidFill>
          <a:ln w="9525">
            <a:solidFill>
              <a:srgbClr val="000000"/>
            </a:solidFill>
            <a:miter lim="800000"/>
            <a:headEnd/>
            <a:tailEnd/>
          </a:ln>
          <a:effectLst/>
        </p:spPr>
        <p:txBody>
          <a:bodyPr wrap="none">
            <a:spAutoFit/>
          </a:bodyPr>
          <a:lstStyle/>
          <a:p>
            <a:r>
              <a:rPr lang="en-US" i="1">
                <a:solidFill>
                  <a:srgbClr val="000000"/>
                </a:solidFill>
              </a:rPr>
              <a:t>Knutson et al, 2003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0" name="Picture 2" descr="FIG3"/>
          <p:cNvPicPr>
            <a:picLocks noChangeAspect="1" noChangeArrowheads="1"/>
          </p:cNvPicPr>
          <p:nvPr/>
        </p:nvPicPr>
        <p:blipFill>
          <a:blip r:embed="rId3" cstate="print"/>
          <a:srcRect b="50899"/>
          <a:stretch>
            <a:fillRect/>
          </a:stretch>
        </p:blipFill>
        <p:spPr bwMode="auto">
          <a:xfrm>
            <a:off x="1666875" y="2593975"/>
            <a:ext cx="6261100" cy="2430463"/>
          </a:xfrm>
          <a:prstGeom prst="rect">
            <a:avLst/>
          </a:prstGeom>
          <a:noFill/>
        </p:spPr>
      </p:pic>
      <p:sp>
        <p:nvSpPr>
          <p:cNvPr id="498691" name="Rectangle 3"/>
          <p:cNvSpPr>
            <a:spLocks noGrp="1" noChangeArrowheads="1"/>
          </p:cNvSpPr>
          <p:nvPr>
            <p:ph type="title" idx="4294967295"/>
          </p:nvPr>
        </p:nvSpPr>
        <p:spPr>
          <a:xfrm>
            <a:off x="762000" y="203200"/>
            <a:ext cx="7772400" cy="1143000"/>
          </a:xfrm>
        </p:spPr>
        <p:txBody>
          <a:bodyPr/>
          <a:lstStyle/>
          <a:p>
            <a:r>
              <a:rPr lang="en-US" sz="4000">
                <a:latin typeface="Arial" charset="0"/>
              </a:rPr>
              <a:t>Predicted v. </a:t>
            </a:r>
            <a:r>
              <a:rPr lang="en-US" sz="3200" b="1">
                <a:latin typeface="Arial" charset="0"/>
              </a:rPr>
              <a:t>Unpredicted</a:t>
            </a:r>
            <a:r>
              <a:rPr lang="en-US" sz="4000">
                <a:latin typeface="Arial" charset="0"/>
              </a:rPr>
              <a:t> Tastes</a:t>
            </a:r>
          </a:p>
        </p:txBody>
      </p:sp>
      <p:sp>
        <p:nvSpPr>
          <p:cNvPr id="498692" name="Text Box 4"/>
          <p:cNvSpPr txBox="1">
            <a:spLocks noChangeArrowheads="1"/>
          </p:cNvSpPr>
          <p:nvPr/>
        </p:nvSpPr>
        <p:spPr bwMode="auto">
          <a:xfrm>
            <a:off x="5965825" y="6334125"/>
            <a:ext cx="2460625" cy="304800"/>
          </a:xfrm>
          <a:prstGeom prst="rect">
            <a:avLst/>
          </a:prstGeom>
          <a:noFill/>
          <a:ln w="9525">
            <a:noFill/>
            <a:miter lim="800000"/>
            <a:headEnd/>
            <a:tailEnd/>
          </a:ln>
          <a:effectLst/>
        </p:spPr>
        <p:txBody>
          <a:bodyPr wrap="none">
            <a:spAutoFit/>
          </a:bodyPr>
          <a:lstStyle/>
          <a:p>
            <a:r>
              <a:rPr lang="en-US" sz="1400" i="1"/>
              <a:t>Berns et al., J Neurosci 2001</a:t>
            </a:r>
          </a:p>
        </p:txBody>
      </p:sp>
      <p:sp>
        <p:nvSpPr>
          <p:cNvPr id="498693" name="Oval 5"/>
          <p:cNvSpPr>
            <a:spLocks noChangeArrowheads="1"/>
          </p:cNvSpPr>
          <p:nvPr/>
        </p:nvSpPr>
        <p:spPr bwMode="auto">
          <a:xfrm>
            <a:off x="2528888" y="3956050"/>
            <a:ext cx="533400" cy="373063"/>
          </a:xfrm>
          <a:prstGeom prst="ellipse">
            <a:avLst/>
          </a:prstGeom>
          <a:noFill/>
          <a:ln w="38100">
            <a:solidFill>
              <a:srgbClr val="00FF00"/>
            </a:solidFill>
            <a:round/>
            <a:headEnd/>
            <a:tailEnd/>
          </a:ln>
          <a:effec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708025" y="176213"/>
            <a:ext cx="7772400" cy="1143000"/>
          </a:xfrm>
          <a:noFill/>
          <a:ln/>
        </p:spPr>
        <p:txBody>
          <a:bodyPr/>
          <a:lstStyle/>
          <a:p>
            <a:r>
              <a:rPr lang="en-US" sz="3200" b="1">
                <a:solidFill>
                  <a:schemeClr val="tx1"/>
                </a:solidFill>
                <a:latin typeface="Arial" charset="0"/>
              </a:rPr>
              <a:t>Beautiful Faces</a:t>
            </a:r>
          </a:p>
        </p:txBody>
      </p:sp>
      <p:pic>
        <p:nvPicPr>
          <p:cNvPr id="405507" name="Picture 3" descr="Breiter Faces"/>
          <p:cNvPicPr>
            <a:picLocks noChangeAspect="1" noChangeArrowheads="1"/>
          </p:cNvPicPr>
          <p:nvPr/>
        </p:nvPicPr>
        <p:blipFill>
          <a:blip r:embed="rId3" cstate="print"/>
          <a:srcRect/>
          <a:stretch>
            <a:fillRect/>
          </a:stretch>
        </p:blipFill>
        <p:spPr bwMode="auto">
          <a:xfrm>
            <a:off x="2465388" y="1347788"/>
            <a:ext cx="4259262" cy="5203825"/>
          </a:xfrm>
          <a:prstGeom prst="rect">
            <a:avLst/>
          </a:prstGeom>
          <a:noFill/>
        </p:spPr>
      </p:pic>
      <p:sp>
        <p:nvSpPr>
          <p:cNvPr id="405508" name="Text Box 4"/>
          <p:cNvSpPr txBox="1">
            <a:spLocks noChangeArrowheads="1"/>
          </p:cNvSpPr>
          <p:nvPr/>
        </p:nvSpPr>
        <p:spPr bwMode="auto">
          <a:xfrm>
            <a:off x="6932613" y="5907088"/>
            <a:ext cx="1828800" cy="641350"/>
          </a:xfrm>
          <a:prstGeom prst="rect">
            <a:avLst/>
          </a:prstGeom>
          <a:noFill/>
          <a:ln w="9525">
            <a:noFill/>
            <a:miter lim="800000"/>
            <a:headEnd/>
            <a:tailEnd/>
          </a:ln>
          <a:effectLst/>
        </p:spPr>
        <p:txBody>
          <a:bodyPr>
            <a:spAutoFit/>
          </a:bodyPr>
          <a:lstStyle/>
          <a:p>
            <a:pPr algn="l">
              <a:spcBef>
                <a:spcPct val="50000"/>
              </a:spcBef>
            </a:pPr>
            <a:r>
              <a:rPr lang="en-US" sz="1800" i="1"/>
              <a:t>Aharon et al, Neuron 2001.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bicle work.jpeg"/>
          <p:cNvPicPr>
            <a:picLocks noChangeAspect="1"/>
          </p:cNvPicPr>
          <p:nvPr/>
        </p:nvPicPr>
        <p:blipFill>
          <a:blip r:embed="rId2" cstate="print"/>
          <a:stretch>
            <a:fillRect/>
          </a:stretch>
        </p:blipFill>
        <p:spPr>
          <a:xfrm>
            <a:off x="260927" y="385041"/>
            <a:ext cx="5334000" cy="4000500"/>
          </a:xfrm>
          <a:prstGeom prst="rect">
            <a:avLst/>
          </a:prstGeom>
          <a:ln>
            <a:solidFill>
              <a:schemeClr val="accent1"/>
            </a:solidFill>
          </a:ln>
        </p:spPr>
      </p:pic>
      <p:pic>
        <p:nvPicPr>
          <p:cNvPr id="2" name="Picture 1" descr="Second-San_Diego_Baseball_Game.jpg"/>
          <p:cNvPicPr>
            <a:picLocks noChangeAspect="1"/>
          </p:cNvPicPr>
          <p:nvPr/>
        </p:nvPicPr>
        <p:blipFill>
          <a:blip r:embed="rId3" cstate="print"/>
          <a:stretch>
            <a:fillRect/>
          </a:stretch>
        </p:blipFill>
        <p:spPr>
          <a:xfrm>
            <a:off x="3546764" y="3095001"/>
            <a:ext cx="5449455" cy="3634744"/>
          </a:xfrm>
          <a:prstGeom prst="rect">
            <a:avLst/>
          </a:prstGeom>
          <a:ln>
            <a:solidFill>
              <a:schemeClr val="accent1"/>
            </a:solidFill>
          </a:ln>
        </p:spPr>
      </p:pic>
      <p:sp>
        <p:nvSpPr>
          <p:cNvPr id="4" name="TextBox 3"/>
          <p:cNvSpPr txBox="1"/>
          <p:nvPr/>
        </p:nvSpPr>
        <p:spPr>
          <a:xfrm>
            <a:off x="6563308" y="1320800"/>
            <a:ext cx="1361491" cy="707886"/>
          </a:xfrm>
          <a:prstGeom prst="rect">
            <a:avLst/>
          </a:prstGeom>
          <a:noFill/>
        </p:spPr>
        <p:txBody>
          <a:bodyPr wrap="square" rtlCol="0">
            <a:spAutoFit/>
          </a:bodyPr>
          <a:lstStyle/>
          <a:p>
            <a:r>
              <a:rPr lang="en-US" sz="4000" b="1" smtClean="0"/>
              <a:t>vs.</a:t>
            </a:r>
            <a:endParaRPr lang="en-US" sz="4000" b="1"/>
          </a:p>
        </p:txBody>
      </p:sp>
      <p:sp>
        <p:nvSpPr>
          <p:cNvPr id="5" name="TextBox 4"/>
          <p:cNvSpPr txBox="1"/>
          <p:nvPr/>
        </p:nvSpPr>
        <p:spPr>
          <a:xfrm>
            <a:off x="1123090" y="5218546"/>
            <a:ext cx="1361491" cy="707886"/>
          </a:xfrm>
          <a:prstGeom prst="rect">
            <a:avLst/>
          </a:prstGeom>
          <a:noFill/>
        </p:spPr>
        <p:txBody>
          <a:bodyPr wrap="square" rtlCol="0">
            <a:spAutoFit/>
          </a:bodyPr>
          <a:lstStyle/>
          <a:p>
            <a:r>
              <a:rPr lang="en-US" sz="4000" b="1" smtClean="0"/>
              <a:t>?</a:t>
            </a:r>
            <a:endParaRPr lang="en-US" sz="40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723900" y="338138"/>
            <a:ext cx="7772400" cy="1143000"/>
          </a:xfrm>
          <a:noFill/>
          <a:ln/>
        </p:spPr>
        <p:txBody>
          <a:bodyPr/>
          <a:lstStyle/>
          <a:p>
            <a:r>
              <a:rPr lang="en-US" sz="3200" b="1">
                <a:solidFill>
                  <a:schemeClr val="tx1"/>
                </a:solidFill>
                <a:latin typeface="Arial" charset="0"/>
              </a:rPr>
              <a:t>Beautiful Results</a:t>
            </a:r>
          </a:p>
        </p:txBody>
      </p:sp>
      <p:pic>
        <p:nvPicPr>
          <p:cNvPr id="406531" name="Picture 3" descr="Breiter Face Results Cropped"/>
          <p:cNvPicPr>
            <a:picLocks noChangeAspect="1" noChangeArrowheads="1"/>
          </p:cNvPicPr>
          <p:nvPr/>
        </p:nvPicPr>
        <p:blipFill>
          <a:blip r:embed="rId3" cstate="print"/>
          <a:srcRect/>
          <a:stretch>
            <a:fillRect/>
          </a:stretch>
        </p:blipFill>
        <p:spPr bwMode="auto">
          <a:xfrm>
            <a:off x="1006475" y="1639888"/>
            <a:ext cx="7294563" cy="47371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22425" y="2255838"/>
            <a:ext cx="4052888" cy="2344737"/>
            <a:chOff x="2009" y="1263"/>
            <a:chExt cx="2553" cy="1477"/>
          </a:xfrm>
        </p:grpSpPr>
        <p:graphicFrame>
          <p:nvGraphicFramePr>
            <p:cNvPr id="369667" name="Object 3"/>
            <p:cNvGraphicFramePr>
              <a:graphicFrameLocks noChangeAspect="1"/>
            </p:cNvGraphicFramePr>
            <p:nvPr/>
          </p:nvGraphicFramePr>
          <p:xfrm>
            <a:off x="3305" y="1263"/>
            <a:ext cx="960" cy="891"/>
          </p:xfrm>
          <a:graphic>
            <a:graphicData uri="http://schemas.openxmlformats.org/presentationml/2006/ole">
              <p:oleObj spid="_x0000_s1026" name="Image" r:id="rId4" imgW="1329043" imgH="1231499" progId="">
                <p:embed/>
              </p:oleObj>
            </a:graphicData>
          </a:graphic>
        </p:graphicFrame>
        <p:graphicFrame>
          <p:nvGraphicFramePr>
            <p:cNvPr id="369668" name="Object 4"/>
            <p:cNvGraphicFramePr>
              <a:graphicFrameLocks noChangeAspect="1"/>
            </p:cNvGraphicFramePr>
            <p:nvPr/>
          </p:nvGraphicFramePr>
          <p:xfrm>
            <a:off x="2009" y="1271"/>
            <a:ext cx="1056" cy="889"/>
          </p:xfrm>
          <a:graphic>
            <a:graphicData uri="http://schemas.openxmlformats.org/presentationml/2006/ole">
              <p:oleObj spid="_x0000_s1027" name="Image" r:id="rId5" imgW="1316850" imgH="1109568" progId="">
                <p:embed/>
              </p:oleObj>
            </a:graphicData>
          </a:graphic>
        </p:graphicFrame>
        <p:sp>
          <p:nvSpPr>
            <p:cNvPr id="369669" name="Text Box 5"/>
            <p:cNvSpPr txBox="1">
              <a:spLocks noChangeArrowheads="1"/>
            </p:cNvSpPr>
            <p:nvPr/>
          </p:nvSpPr>
          <p:spPr bwMode="auto">
            <a:xfrm>
              <a:off x="2297" y="2318"/>
              <a:ext cx="521" cy="288"/>
            </a:xfrm>
            <a:prstGeom prst="rect">
              <a:avLst/>
            </a:prstGeom>
            <a:noFill/>
            <a:ln w="9525">
              <a:noFill/>
              <a:miter lim="800000"/>
              <a:headEnd/>
              <a:tailEnd/>
            </a:ln>
            <a:effectLst/>
          </p:spPr>
          <p:txBody>
            <a:bodyPr wrap="none">
              <a:spAutoFit/>
            </a:bodyPr>
            <a:lstStyle/>
            <a:p>
              <a:pPr algn="l" eaLnBrk="1" hangingPunct="1"/>
              <a:r>
                <a:rPr lang="en-US" sz="2400"/>
                <a:t>OFC</a:t>
              </a:r>
            </a:p>
          </p:txBody>
        </p:sp>
        <p:sp>
          <p:nvSpPr>
            <p:cNvPr id="369670" name="Line 6"/>
            <p:cNvSpPr>
              <a:spLocks noChangeShapeType="1"/>
            </p:cNvSpPr>
            <p:nvPr/>
          </p:nvSpPr>
          <p:spPr bwMode="auto">
            <a:xfrm flipV="1">
              <a:off x="2537" y="1935"/>
              <a:ext cx="0" cy="336"/>
            </a:xfrm>
            <a:prstGeom prst="line">
              <a:avLst/>
            </a:prstGeom>
            <a:noFill/>
            <a:ln w="38100">
              <a:solidFill>
                <a:schemeClr val="tx1"/>
              </a:solidFill>
              <a:round/>
              <a:headEnd/>
              <a:tailEnd type="triangle" w="med" len="med"/>
            </a:ln>
            <a:effectLst/>
          </p:spPr>
          <p:txBody>
            <a:bodyPr/>
            <a:lstStyle/>
            <a:p>
              <a:endParaRPr lang="en-US"/>
            </a:p>
          </p:txBody>
        </p:sp>
        <p:sp>
          <p:nvSpPr>
            <p:cNvPr id="369671" name="Text Box 7"/>
            <p:cNvSpPr txBox="1">
              <a:spLocks noChangeArrowheads="1"/>
            </p:cNvSpPr>
            <p:nvPr/>
          </p:nvSpPr>
          <p:spPr bwMode="auto">
            <a:xfrm>
              <a:off x="3026" y="2222"/>
              <a:ext cx="1536" cy="518"/>
            </a:xfrm>
            <a:prstGeom prst="rect">
              <a:avLst/>
            </a:prstGeom>
            <a:noFill/>
            <a:ln w="9525">
              <a:noFill/>
              <a:miter lim="800000"/>
              <a:headEnd/>
              <a:tailEnd/>
            </a:ln>
            <a:effectLst/>
          </p:spPr>
          <p:txBody>
            <a:bodyPr wrap="none">
              <a:spAutoFit/>
            </a:bodyPr>
            <a:lstStyle/>
            <a:p>
              <a:pPr eaLnBrk="1" hangingPunct="1"/>
              <a:r>
                <a:rPr lang="en-US" sz="2400"/>
                <a:t>caudate/septum/</a:t>
              </a:r>
            </a:p>
            <a:p>
              <a:pPr eaLnBrk="1" hangingPunct="1"/>
              <a:r>
                <a:rPr lang="en-US" sz="2400"/>
                <a:t>Nac/AC</a:t>
              </a:r>
            </a:p>
          </p:txBody>
        </p:sp>
        <p:sp>
          <p:nvSpPr>
            <p:cNvPr id="369672" name="Line 8"/>
            <p:cNvSpPr>
              <a:spLocks noChangeShapeType="1"/>
            </p:cNvSpPr>
            <p:nvPr/>
          </p:nvSpPr>
          <p:spPr bwMode="auto">
            <a:xfrm flipV="1">
              <a:off x="3785" y="1839"/>
              <a:ext cx="0" cy="384"/>
            </a:xfrm>
            <a:prstGeom prst="line">
              <a:avLst/>
            </a:prstGeom>
            <a:noFill/>
            <a:ln w="38100">
              <a:solidFill>
                <a:schemeClr val="tx1"/>
              </a:solidFill>
              <a:round/>
              <a:headEnd/>
              <a:tailEnd type="triangle" w="med" len="med"/>
            </a:ln>
            <a:effectLst/>
          </p:spPr>
          <p:txBody>
            <a:bodyPr/>
            <a:lstStyle/>
            <a:p>
              <a:endParaRPr lang="en-US"/>
            </a:p>
          </p:txBody>
        </p:sp>
      </p:grpSp>
      <p:sp>
        <p:nvSpPr>
          <p:cNvPr id="369673" name="Rectangle 9"/>
          <p:cNvSpPr>
            <a:spLocks noGrp="1" noChangeArrowheads="1"/>
          </p:cNvSpPr>
          <p:nvPr>
            <p:ph type="title" idx="4294967295"/>
          </p:nvPr>
        </p:nvSpPr>
        <p:spPr>
          <a:noFill/>
          <a:ln/>
        </p:spPr>
        <p:txBody>
          <a:bodyPr/>
          <a:lstStyle/>
          <a:p>
            <a:r>
              <a:rPr lang="en-US" sz="2800" b="1">
                <a:solidFill>
                  <a:schemeClr val="tx1"/>
                </a:solidFill>
                <a:latin typeface="Arial" charset="0"/>
              </a:rPr>
              <a:t>Mutual Cooperation vs Other Outcomes</a:t>
            </a:r>
          </a:p>
        </p:txBody>
      </p:sp>
      <p:pic>
        <p:nvPicPr>
          <p:cNvPr id="369674" name="Picture 10"/>
          <p:cNvPicPr>
            <a:picLocks noChangeAspect="1" noChangeArrowheads="1"/>
          </p:cNvPicPr>
          <p:nvPr/>
        </p:nvPicPr>
        <p:blipFill>
          <a:blip r:embed="rId6" cstate="print">
            <a:lum contrast="78000"/>
          </a:blip>
          <a:srcRect l="62949" b="46391"/>
          <a:stretch>
            <a:fillRect/>
          </a:stretch>
        </p:blipFill>
        <p:spPr bwMode="auto">
          <a:xfrm>
            <a:off x="6357938" y="2781300"/>
            <a:ext cx="2230437" cy="2405063"/>
          </a:xfrm>
          <a:prstGeom prst="rect">
            <a:avLst/>
          </a:prstGeom>
          <a:noFill/>
          <a:ln w="9525">
            <a:solidFill>
              <a:schemeClr val="tx1"/>
            </a:solidFill>
            <a:miter lim="800000"/>
            <a:headEnd/>
            <a:tailEnd/>
          </a:ln>
          <a:effectLst/>
        </p:spPr>
      </p:pic>
      <p:sp>
        <p:nvSpPr>
          <p:cNvPr id="369675" name="Line 11"/>
          <p:cNvSpPr>
            <a:spLocks noChangeShapeType="1"/>
          </p:cNvSpPr>
          <p:nvPr/>
        </p:nvSpPr>
        <p:spPr bwMode="auto">
          <a:xfrm>
            <a:off x="5272088" y="4367213"/>
            <a:ext cx="820737" cy="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69676" name="Text Box 12"/>
          <p:cNvSpPr txBox="1">
            <a:spLocks noChangeArrowheads="1"/>
          </p:cNvSpPr>
          <p:nvPr/>
        </p:nvSpPr>
        <p:spPr bwMode="auto">
          <a:xfrm>
            <a:off x="6718300" y="6094413"/>
            <a:ext cx="2000250" cy="366712"/>
          </a:xfrm>
          <a:prstGeom prst="rect">
            <a:avLst/>
          </a:prstGeom>
          <a:noFill/>
          <a:ln w="9525">
            <a:noFill/>
            <a:miter lim="800000"/>
            <a:headEnd/>
            <a:tailEnd/>
          </a:ln>
          <a:effectLst/>
        </p:spPr>
        <p:txBody>
          <a:bodyPr wrap="none">
            <a:spAutoFit/>
          </a:bodyPr>
          <a:lstStyle/>
          <a:p>
            <a:r>
              <a:rPr lang="en-US" sz="1800" i="1"/>
              <a:t>Rilling et al., 2002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Monetary vs. Social Reward</a:t>
            </a:r>
            <a:endParaRPr lang="en-US"/>
          </a:p>
        </p:txBody>
      </p:sp>
      <p:pic>
        <p:nvPicPr>
          <p:cNvPr id="4" name="Picture 3" descr="money.jpg"/>
          <p:cNvPicPr>
            <a:picLocks noChangeAspect="1"/>
          </p:cNvPicPr>
          <p:nvPr/>
        </p:nvPicPr>
        <p:blipFill>
          <a:blip r:embed="rId2" cstate="print"/>
          <a:stretch>
            <a:fillRect/>
          </a:stretch>
        </p:blipFill>
        <p:spPr>
          <a:xfrm>
            <a:off x="398465" y="1858523"/>
            <a:ext cx="4098341" cy="3233318"/>
          </a:xfrm>
          <a:prstGeom prst="rect">
            <a:avLst/>
          </a:prstGeom>
        </p:spPr>
      </p:pic>
      <p:pic>
        <p:nvPicPr>
          <p:cNvPr id="5" name="Picture 4" descr="social.jpg"/>
          <p:cNvPicPr>
            <a:picLocks noChangeAspect="1"/>
          </p:cNvPicPr>
          <p:nvPr/>
        </p:nvPicPr>
        <p:blipFill>
          <a:blip r:embed="rId3" cstate="print"/>
          <a:stretch>
            <a:fillRect/>
          </a:stretch>
        </p:blipFill>
        <p:spPr>
          <a:xfrm>
            <a:off x="4647192" y="1694199"/>
            <a:ext cx="4098341" cy="3432658"/>
          </a:xfrm>
          <a:prstGeom prst="rect">
            <a:avLst/>
          </a:prstGeom>
        </p:spPr>
      </p:pic>
      <p:sp>
        <p:nvSpPr>
          <p:cNvPr id="6" name="TextBox 5"/>
          <p:cNvSpPr txBox="1"/>
          <p:nvPr/>
        </p:nvSpPr>
        <p:spPr>
          <a:xfrm>
            <a:off x="5536899" y="5754255"/>
            <a:ext cx="3150221" cy="307777"/>
          </a:xfrm>
          <a:prstGeom prst="rect">
            <a:avLst/>
          </a:prstGeom>
          <a:noFill/>
        </p:spPr>
        <p:txBody>
          <a:bodyPr wrap="none" rtlCol="0">
            <a:spAutoFit/>
          </a:bodyPr>
          <a:lstStyle/>
          <a:p>
            <a:r>
              <a:rPr lang="en-US" smtClean="0"/>
              <a:t>Izuma, Saito &amp; Sadato, </a:t>
            </a:r>
            <a:r>
              <a:rPr lang="en-US" i="1" smtClean="0"/>
              <a:t>Neuron</a:t>
            </a:r>
            <a:r>
              <a:rPr lang="en-US" smtClean="0"/>
              <a:t>, 2008</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Monetary vs. Social Reward</a:t>
            </a:r>
            <a:endParaRPr lang="en-US"/>
          </a:p>
        </p:txBody>
      </p:sp>
      <p:pic>
        <p:nvPicPr>
          <p:cNvPr id="3" name="Picture 2" descr="money social overlap.jpg"/>
          <p:cNvPicPr>
            <a:picLocks noChangeAspect="1"/>
          </p:cNvPicPr>
          <p:nvPr/>
        </p:nvPicPr>
        <p:blipFill>
          <a:blip r:embed="rId2" cstate="print"/>
          <a:stretch>
            <a:fillRect/>
          </a:stretch>
        </p:blipFill>
        <p:spPr>
          <a:xfrm>
            <a:off x="1598278" y="1436152"/>
            <a:ext cx="5426378" cy="5177084"/>
          </a:xfrm>
          <a:prstGeom prst="rect">
            <a:avLst/>
          </a:prstGeom>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Decision Utility (WTP)</a:t>
            </a:r>
            <a:endParaRPr lang="en-US"/>
          </a:p>
        </p:txBody>
      </p:sp>
      <p:pic>
        <p:nvPicPr>
          <p:cNvPr id="4" name="Content Placeholder 3" descr="Plassman 2007.jpeg"/>
          <p:cNvPicPr>
            <a:picLocks noGrp="1" noChangeAspect="1"/>
          </p:cNvPicPr>
          <p:nvPr>
            <p:ph idx="1"/>
          </p:nvPr>
        </p:nvPicPr>
        <p:blipFill>
          <a:blip r:embed="rId2" cstate="print"/>
          <a:srcRect r="46308" b="42094"/>
          <a:stretch>
            <a:fillRect/>
          </a:stretch>
        </p:blipFill>
        <p:spPr>
          <a:xfrm>
            <a:off x="1619713" y="1747981"/>
            <a:ext cx="5446106" cy="4382213"/>
          </a:xfrm>
        </p:spPr>
      </p:pic>
      <p:sp>
        <p:nvSpPr>
          <p:cNvPr id="5" name="TextBox 4"/>
          <p:cNvSpPr txBox="1"/>
          <p:nvPr/>
        </p:nvSpPr>
        <p:spPr>
          <a:xfrm>
            <a:off x="5513350" y="6391564"/>
            <a:ext cx="2901756" cy="307777"/>
          </a:xfrm>
          <a:prstGeom prst="rect">
            <a:avLst/>
          </a:prstGeom>
          <a:noFill/>
        </p:spPr>
        <p:txBody>
          <a:bodyPr wrap="none" rtlCol="0">
            <a:spAutoFit/>
          </a:bodyPr>
          <a:lstStyle/>
          <a:p>
            <a:r>
              <a:rPr lang="en-US" smtClean="0"/>
              <a:t>Plassmann et al., </a:t>
            </a:r>
            <a:r>
              <a:rPr lang="en-US" i="1" smtClean="0"/>
              <a:t>J Neurosci </a:t>
            </a:r>
            <a:r>
              <a:rPr lang="en-US" smtClean="0"/>
              <a:t>2007</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765"/>
            <a:ext cx="7467600" cy="1143000"/>
          </a:xfrm>
        </p:spPr>
        <p:txBody>
          <a:bodyPr/>
          <a:lstStyle/>
          <a:p>
            <a:r>
              <a:rPr lang="en-US" smtClean="0"/>
              <a:t>fMRI of Bads</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762000" y="385763"/>
            <a:ext cx="7772400" cy="1143000"/>
          </a:xfrm>
          <a:noFill/>
          <a:ln/>
        </p:spPr>
        <p:txBody>
          <a:bodyPr/>
          <a:lstStyle/>
          <a:p>
            <a:r>
              <a:rPr lang="en-US" sz="3200" b="1">
                <a:latin typeface="Arial" charset="0"/>
              </a:rPr>
              <a:t>What is Pain?</a:t>
            </a:r>
          </a:p>
        </p:txBody>
      </p:sp>
      <p:sp>
        <p:nvSpPr>
          <p:cNvPr id="489475" name="Rectangle 3"/>
          <p:cNvSpPr>
            <a:spLocks noGrp="1" noChangeArrowheads="1"/>
          </p:cNvSpPr>
          <p:nvPr>
            <p:ph type="body" idx="1"/>
          </p:nvPr>
        </p:nvSpPr>
        <p:spPr>
          <a:xfrm>
            <a:off x="1960563" y="2176463"/>
            <a:ext cx="6056312" cy="2771775"/>
          </a:xfrm>
        </p:spPr>
        <p:txBody>
          <a:bodyPr/>
          <a:lstStyle/>
          <a:p>
            <a:r>
              <a:rPr lang="en-US" sz="2000" b="1">
                <a:latin typeface="Arial" charset="0"/>
              </a:rPr>
              <a:t>Intensity of stimulation</a:t>
            </a:r>
          </a:p>
          <a:p>
            <a:pPr lvl="1"/>
            <a:r>
              <a:rPr lang="en-US" sz="1800" b="1">
                <a:latin typeface="Arial" charset="0"/>
              </a:rPr>
              <a:t>Physical sensation</a:t>
            </a:r>
          </a:p>
          <a:p>
            <a:pPr lvl="1"/>
            <a:r>
              <a:rPr lang="en-US" sz="1800" b="1">
                <a:latin typeface="Arial" charset="0"/>
              </a:rPr>
              <a:t>Recruitment of pain sensors (nociception)</a:t>
            </a:r>
          </a:p>
          <a:p>
            <a:r>
              <a:rPr lang="en-US" sz="2000" b="1">
                <a:latin typeface="Arial" charset="0"/>
              </a:rPr>
              <a:t>Attention to body part</a:t>
            </a:r>
          </a:p>
          <a:p>
            <a:r>
              <a:rPr lang="en-US" sz="2000" b="1">
                <a:latin typeface="Arial" charset="0"/>
              </a:rPr>
              <a:t>Visceral response</a:t>
            </a:r>
          </a:p>
          <a:p>
            <a:r>
              <a:rPr lang="en-US" sz="2000" b="1">
                <a:latin typeface="Arial" charset="0"/>
              </a:rPr>
              <a:t>Emotional response</a:t>
            </a:r>
          </a:p>
          <a:p>
            <a:r>
              <a:rPr lang="en-US" sz="2000" b="1">
                <a:latin typeface="Arial" charset="0"/>
              </a:rPr>
              <a:t>Anticipatory response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762000" y="-150813"/>
            <a:ext cx="7772400" cy="1143001"/>
          </a:xfrm>
          <a:noFill/>
          <a:ln/>
        </p:spPr>
        <p:txBody>
          <a:bodyPr/>
          <a:lstStyle/>
          <a:p>
            <a:r>
              <a:rPr lang="en-US" sz="3200" b="1">
                <a:latin typeface="Arial" charset="0"/>
              </a:rPr>
              <a:t>Pain Matrix</a:t>
            </a:r>
          </a:p>
        </p:txBody>
      </p:sp>
      <p:pic>
        <p:nvPicPr>
          <p:cNvPr id="488451" name="Picture 3"/>
          <p:cNvPicPr>
            <a:picLocks noChangeAspect="1" noChangeArrowheads="1"/>
          </p:cNvPicPr>
          <p:nvPr/>
        </p:nvPicPr>
        <p:blipFill>
          <a:blip r:embed="rId3" cstate="print"/>
          <a:srcRect/>
          <a:stretch>
            <a:fillRect/>
          </a:stretch>
        </p:blipFill>
        <p:spPr bwMode="auto">
          <a:xfrm>
            <a:off x="2749550" y="850900"/>
            <a:ext cx="3797300" cy="5884863"/>
          </a:xfrm>
          <a:prstGeom prst="rect">
            <a:avLst/>
          </a:prstGeom>
          <a:noFill/>
          <a:ln w="9525">
            <a:noFill/>
            <a:miter lim="800000"/>
            <a:headEnd/>
            <a:tailEnd/>
          </a:ln>
          <a:effectLst/>
        </p:spPr>
      </p:pic>
      <p:sp>
        <p:nvSpPr>
          <p:cNvPr id="488452" name="Text Box 4"/>
          <p:cNvSpPr txBox="1">
            <a:spLocks noChangeArrowheads="1"/>
          </p:cNvSpPr>
          <p:nvPr/>
        </p:nvSpPr>
        <p:spPr bwMode="auto">
          <a:xfrm>
            <a:off x="6819900" y="6338888"/>
            <a:ext cx="1365250" cy="366712"/>
          </a:xfrm>
          <a:prstGeom prst="rect">
            <a:avLst/>
          </a:prstGeom>
          <a:noFill/>
          <a:ln w="9525">
            <a:noFill/>
            <a:miter lim="800000"/>
            <a:headEnd/>
            <a:tailEnd/>
          </a:ln>
          <a:effectLst/>
        </p:spPr>
        <p:txBody>
          <a:bodyPr wrap="none">
            <a:spAutoFit/>
          </a:bodyPr>
          <a:lstStyle/>
          <a:p>
            <a:r>
              <a:rPr lang="en-US" sz="1800" i="1"/>
              <a:t>Craig, 2003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762000" y="295275"/>
            <a:ext cx="7772400" cy="1143000"/>
          </a:xfrm>
          <a:noFill/>
          <a:ln/>
        </p:spPr>
        <p:txBody>
          <a:bodyPr/>
          <a:lstStyle/>
          <a:p>
            <a:r>
              <a:rPr lang="en-US" sz="3200" b="1">
                <a:latin typeface="Arial" charset="0"/>
              </a:rPr>
              <a:t>Anticipation of Pain</a:t>
            </a:r>
          </a:p>
        </p:txBody>
      </p:sp>
      <p:pic>
        <p:nvPicPr>
          <p:cNvPr id="490499" name="Picture 3"/>
          <p:cNvPicPr>
            <a:picLocks noChangeAspect="1" noChangeArrowheads="1"/>
          </p:cNvPicPr>
          <p:nvPr/>
        </p:nvPicPr>
        <p:blipFill>
          <a:blip r:embed="rId3" cstate="print"/>
          <a:srcRect/>
          <a:stretch>
            <a:fillRect/>
          </a:stretch>
        </p:blipFill>
        <p:spPr bwMode="auto">
          <a:xfrm>
            <a:off x="1598613" y="1571625"/>
            <a:ext cx="6097587" cy="4554538"/>
          </a:xfrm>
          <a:prstGeom prst="rect">
            <a:avLst/>
          </a:prstGeom>
          <a:noFill/>
          <a:ln w="9525">
            <a:solidFill>
              <a:schemeClr val="tx1"/>
            </a:solidFill>
            <a:miter lim="800000"/>
            <a:headEnd/>
            <a:tailEnd/>
          </a:ln>
          <a:effectLst/>
        </p:spPr>
      </p:pic>
      <p:sp>
        <p:nvSpPr>
          <p:cNvPr id="490500" name="Text Box 4"/>
          <p:cNvSpPr txBox="1">
            <a:spLocks noChangeArrowheads="1"/>
          </p:cNvSpPr>
          <p:nvPr/>
        </p:nvSpPr>
        <p:spPr bwMode="auto">
          <a:xfrm>
            <a:off x="5483225" y="6237288"/>
            <a:ext cx="2216150" cy="366712"/>
          </a:xfrm>
          <a:prstGeom prst="rect">
            <a:avLst/>
          </a:prstGeom>
          <a:noFill/>
          <a:ln w="9525">
            <a:noFill/>
            <a:miter lim="800000"/>
            <a:headEnd/>
            <a:tailEnd/>
          </a:ln>
          <a:effectLst/>
        </p:spPr>
        <p:txBody>
          <a:bodyPr wrap="none">
            <a:spAutoFit/>
          </a:bodyPr>
          <a:lstStyle/>
          <a:p>
            <a:r>
              <a:rPr lang="en-US" sz="1800" i="1"/>
              <a:t>Koyama et al., 2005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rmAutofit fontScale="90000"/>
          </a:bodyPr>
          <a:lstStyle/>
          <a:p>
            <a:r>
              <a:rPr lang="en-US" sz="3600" b="1" smtClean="0">
                <a:latin typeface="Arial" charset="0"/>
              </a:rPr>
              <a:t>Effects </a:t>
            </a:r>
            <a:r>
              <a:rPr lang="en-US" sz="3600" b="1">
                <a:latin typeface="Arial" charset="0"/>
              </a:rPr>
              <a:t>of Expected </a:t>
            </a:r>
            <a:r>
              <a:rPr lang="en-US" sz="3600" b="1" smtClean="0">
                <a:latin typeface="Arial" charset="0"/>
              </a:rPr>
              <a:t>Pain Magnitude </a:t>
            </a:r>
            <a:r>
              <a:rPr lang="en-US" sz="3600" b="1">
                <a:latin typeface="Arial" charset="0"/>
              </a:rPr>
              <a:t>&amp; Probability</a:t>
            </a:r>
          </a:p>
        </p:txBody>
      </p:sp>
      <p:pic>
        <p:nvPicPr>
          <p:cNvPr id="546820" name="Picture 4" descr="Fig 2 - Overlay Montage"/>
          <p:cNvPicPr>
            <a:picLocks noChangeAspect="1" noChangeArrowheads="1"/>
          </p:cNvPicPr>
          <p:nvPr/>
        </p:nvPicPr>
        <p:blipFill>
          <a:blip r:embed="rId3" cstate="print"/>
          <a:srcRect/>
          <a:stretch>
            <a:fillRect/>
          </a:stretch>
        </p:blipFill>
        <p:spPr bwMode="auto">
          <a:xfrm>
            <a:off x="2044700" y="1927225"/>
            <a:ext cx="5224463" cy="4645025"/>
          </a:xfrm>
          <a:prstGeom prst="rect">
            <a:avLst/>
          </a:prstGeom>
          <a:noFill/>
          <a:ln w="12700">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idx="1"/>
          </p:nvPr>
        </p:nvSpPr>
        <p:spPr/>
        <p:txBody>
          <a:bodyPr/>
          <a:lstStyle/>
          <a:p>
            <a:r>
              <a:rPr lang="en-US" smtClean="0"/>
              <a:t>Utility</a:t>
            </a:r>
          </a:p>
          <a:p>
            <a:r>
              <a:rPr lang="en-US" smtClean="0"/>
              <a:t>Dopamine</a:t>
            </a:r>
          </a:p>
          <a:p>
            <a:r>
              <a:rPr lang="en-US" smtClean="0"/>
              <a:t>fMRI correlates of goods</a:t>
            </a:r>
          </a:p>
          <a:p>
            <a:r>
              <a:rPr lang="en-US" smtClean="0"/>
              <a:t>fMRI correlates of bads</a:t>
            </a:r>
          </a:p>
          <a:p>
            <a:r>
              <a:rPr lang="en-US" smtClean="0"/>
              <a:t>Summary &amp; future work</a:t>
            </a:r>
          </a:p>
          <a:p>
            <a:endParaRPr lang="en-US" smtClean="0"/>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Monetary Gains &amp; Losses</a:t>
            </a:r>
            <a:endParaRPr lang="en-US"/>
          </a:p>
        </p:txBody>
      </p:sp>
      <p:pic>
        <p:nvPicPr>
          <p:cNvPr id="4" name="Content Placeholder 3" descr="Knutson fig2.jpeg"/>
          <p:cNvPicPr>
            <a:picLocks noGrp="1" noChangeAspect="1"/>
          </p:cNvPicPr>
          <p:nvPr>
            <p:ph idx="1"/>
          </p:nvPr>
        </p:nvPicPr>
        <p:blipFill>
          <a:blip r:embed="rId2" cstate="print"/>
          <a:stretch>
            <a:fillRect/>
          </a:stretch>
        </p:blipFill>
        <p:spPr>
          <a:xfrm>
            <a:off x="521855" y="1324524"/>
            <a:ext cx="6008254" cy="1915131"/>
          </a:xfrm>
        </p:spPr>
      </p:pic>
      <p:pic>
        <p:nvPicPr>
          <p:cNvPr id="5" name="Picture 4" descr="Knutson fig3.jpeg"/>
          <p:cNvPicPr>
            <a:picLocks noChangeAspect="1"/>
          </p:cNvPicPr>
          <p:nvPr/>
        </p:nvPicPr>
        <p:blipFill>
          <a:blip r:embed="rId3" cstate="print"/>
          <a:stretch>
            <a:fillRect/>
          </a:stretch>
        </p:blipFill>
        <p:spPr>
          <a:xfrm>
            <a:off x="526472" y="3333641"/>
            <a:ext cx="6019073" cy="3390431"/>
          </a:xfrm>
          <a:prstGeom prst="rect">
            <a:avLst/>
          </a:prstGeom>
        </p:spPr>
      </p:pic>
      <p:sp>
        <p:nvSpPr>
          <p:cNvPr id="6" name="TextBox 5"/>
          <p:cNvSpPr txBox="1"/>
          <p:nvPr/>
        </p:nvSpPr>
        <p:spPr>
          <a:xfrm>
            <a:off x="6618462" y="1782618"/>
            <a:ext cx="1683474" cy="954107"/>
          </a:xfrm>
          <a:prstGeom prst="rect">
            <a:avLst/>
          </a:prstGeom>
          <a:noFill/>
        </p:spPr>
        <p:txBody>
          <a:bodyPr wrap="none" rtlCol="0">
            <a:spAutoFit/>
          </a:bodyPr>
          <a:lstStyle/>
          <a:p>
            <a:pPr algn="l"/>
            <a:r>
              <a:rPr lang="en-US" sz="2800" smtClean="0"/>
              <a:t>Expected</a:t>
            </a:r>
          </a:p>
          <a:p>
            <a:pPr algn="l"/>
            <a:r>
              <a:rPr lang="en-US" sz="2800" smtClean="0"/>
              <a:t>Value</a:t>
            </a:r>
            <a:endParaRPr lang="en-US" sz="2800"/>
          </a:p>
        </p:txBody>
      </p:sp>
      <p:sp>
        <p:nvSpPr>
          <p:cNvPr id="7" name="TextBox 6"/>
          <p:cNvSpPr txBox="1"/>
          <p:nvPr/>
        </p:nvSpPr>
        <p:spPr>
          <a:xfrm>
            <a:off x="6618462" y="4405745"/>
            <a:ext cx="2045753" cy="954107"/>
          </a:xfrm>
          <a:prstGeom prst="rect">
            <a:avLst/>
          </a:prstGeom>
          <a:noFill/>
        </p:spPr>
        <p:txBody>
          <a:bodyPr wrap="none" rtlCol="0">
            <a:spAutoFit/>
          </a:bodyPr>
          <a:lstStyle/>
          <a:p>
            <a:pPr algn="l"/>
            <a:r>
              <a:rPr lang="en-US" sz="2800" smtClean="0"/>
              <a:t>Component</a:t>
            </a:r>
          </a:p>
          <a:p>
            <a:pPr algn="l"/>
            <a:r>
              <a:rPr lang="en-US" sz="2800" smtClean="0"/>
              <a:t>Interactions</a:t>
            </a:r>
            <a:endParaRPr lang="en-US" sz="2800"/>
          </a:p>
        </p:txBody>
      </p:sp>
      <p:sp>
        <p:nvSpPr>
          <p:cNvPr id="8" name="TextBox 7"/>
          <p:cNvSpPr txBox="1"/>
          <p:nvPr/>
        </p:nvSpPr>
        <p:spPr>
          <a:xfrm>
            <a:off x="7185664" y="6169891"/>
            <a:ext cx="1478290" cy="523220"/>
          </a:xfrm>
          <a:prstGeom prst="rect">
            <a:avLst/>
          </a:prstGeom>
          <a:noFill/>
        </p:spPr>
        <p:txBody>
          <a:bodyPr wrap="none" rtlCol="0">
            <a:spAutoFit/>
          </a:bodyPr>
          <a:lstStyle/>
          <a:p>
            <a:pPr algn="l"/>
            <a:r>
              <a:rPr lang="en-US" smtClean="0"/>
              <a:t>Knutson et al. </a:t>
            </a:r>
          </a:p>
          <a:p>
            <a:pPr algn="l"/>
            <a:r>
              <a:rPr lang="en-US" i="1" smtClean="0"/>
              <a:t>J Neurosci </a:t>
            </a:r>
            <a:r>
              <a:rPr lang="en-US" smtClean="0"/>
              <a:t>2007</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noFill/>
          <a:ln/>
        </p:spPr>
        <p:txBody>
          <a:bodyPr/>
          <a:lstStyle/>
          <a:p>
            <a:r>
              <a:rPr lang="en-US" sz="3200" b="1">
                <a:latin typeface="Arial" charset="0"/>
              </a:rPr>
              <a:t>Loss Aversion</a:t>
            </a:r>
          </a:p>
        </p:txBody>
      </p:sp>
      <p:pic>
        <p:nvPicPr>
          <p:cNvPr id="462852" name="Picture 4" descr="Tom Loss Aversion Sci 2007"/>
          <p:cNvPicPr>
            <a:picLocks noChangeAspect="1" noChangeArrowheads="1"/>
          </p:cNvPicPr>
          <p:nvPr/>
        </p:nvPicPr>
        <p:blipFill>
          <a:blip r:embed="rId2" cstate="print"/>
          <a:srcRect/>
          <a:stretch>
            <a:fillRect/>
          </a:stretch>
        </p:blipFill>
        <p:spPr bwMode="auto">
          <a:xfrm>
            <a:off x="2636838" y="1943100"/>
            <a:ext cx="4022725" cy="3865563"/>
          </a:xfrm>
          <a:prstGeom prst="rect">
            <a:avLst/>
          </a:prstGeom>
          <a:noFill/>
          <a:ln w="9525">
            <a:noFill/>
            <a:miter lim="800000"/>
            <a:headEnd/>
            <a:tailEnd/>
          </a:ln>
        </p:spPr>
      </p:pic>
      <p:sp>
        <p:nvSpPr>
          <p:cNvPr id="462853" name="Text Box 5"/>
          <p:cNvSpPr txBox="1">
            <a:spLocks noChangeArrowheads="1"/>
          </p:cNvSpPr>
          <p:nvPr/>
        </p:nvSpPr>
        <p:spPr bwMode="auto">
          <a:xfrm>
            <a:off x="5132388" y="6229350"/>
            <a:ext cx="2144712" cy="304800"/>
          </a:xfrm>
          <a:prstGeom prst="rect">
            <a:avLst/>
          </a:prstGeom>
          <a:noFill/>
          <a:ln w="9525">
            <a:noFill/>
            <a:miter lim="800000"/>
            <a:headEnd/>
            <a:tailEnd/>
          </a:ln>
          <a:effectLst/>
        </p:spPr>
        <p:txBody>
          <a:bodyPr wrap="none">
            <a:spAutoFit/>
          </a:bodyPr>
          <a:lstStyle/>
          <a:p>
            <a:r>
              <a:rPr lang="en-US" i="1"/>
              <a:t>Tom et al., Science 2007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greg_t1_sag"/>
          <p:cNvPicPr>
            <a:picLocks noChangeAspect="1" noChangeArrowheads="1"/>
          </p:cNvPicPr>
          <p:nvPr/>
        </p:nvPicPr>
        <p:blipFill>
          <a:blip r:embed="rId3" cstate="print"/>
          <a:srcRect/>
          <a:stretch>
            <a:fillRect/>
          </a:stretch>
        </p:blipFill>
        <p:spPr bwMode="auto">
          <a:xfrm>
            <a:off x="2135188" y="1392238"/>
            <a:ext cx="4881562" cy="4881562"/>
          </a:xfrm>
          <a:prstGeom prst="rect">
            <a:avLst/>
          </a:prstGeom>
          <a:noFill/>
          <a:ln w="9525">
            <a:solidFill>
              <a:schemeClr val="tx1"/>
            </a:solidFill>
            <a:miter lim="800000"/>
            <a:headEnd/>
            <a:tailEnd/>
          </a:ln>
        </p:spPr>
      </p:pic>
      <p:sp>
        <p:nvSpPr>
          <p:cNvPr id="361475" name="Rectangle 3"/>
          <p:cNvSpPr>
            <a:spLocks noGrp="1" noChangeArrowheads="1"/>
          </p:cNvSpPr>
          <p:nvPr>
            <p:ph type="title" idx="4294967295"/>
          </p:nvPr>
        </p:nvSpPr>
        <p:spPr>
          <a:xfrm>
            <a:off x="727075" y="138113"/>
            <a:ext cx="7772400" cy="1143000"/>
          </a:xfrm>
          <a:noFill/>
          <a:ln/>
        </p:spPr>
        <p:txBody>
          <a:bodyPr/>
          <a:lstStyle/>
          <a:p>
            <a:r>
              <a:rPr lang="en-US" sz="3200" b="1">
                <a:latin typeface="Arial" charset="0"/>
              </a:rPr>
              <a:t>Valuation Circuit</a:t>
            </a:r>
          </a:p>
        </p:txBody>
      </p:sp>
      <p:sp>
        <p:nvSpPr>
          <p:cNvPr id="361476" name="Text Box 4"/>
          <p:cNvSpPr txBox="1">
            <a:spLocks noChangeArrowheads="1"/>
          </p:cNvSpPr>
          <p:nvPr/>
        </p:nvSpPr>
        <p:spPr bwMode="auto">
          <a:xfrm>
            <a:off x="190500" y="1571625"/>
            <a:ext cx="2249488" cy="711200"/>
          </a:xfrm>
          <a:prstGeom prst="rect">
            <a:avLst/>
          </a:prstGeom>
          <a:solidFill>
            <a:schemeClr val="tx1"/>
          </a:solidFill>
          <a:ln w="9525">
            <a:solidFill>
              <a:schemeClr val="tx1"/>
            </a:solidFill>
            <a:miter lim="800000"/>
            <a:headEnd/>
            <a:tailEnd/>
          </a:ln>
          <a:effectLst/>
        </p:spPr>
        <p:txBody>
          <a:bodyPr>
            <a:spAutoFit/>
          </a:bodyPr>
          <a:lstStyle/>
          <a:p>
            <a:r>
              <a:rPr lang="en-US" sz="2000" b="1" i="1">
                <a:solidFill>
                  <a:srgbClr val="000000"/>
                </a:solidFill>
              </a:rPr>
              <a:t>Value (reward, value, etc)</a:t>
            </a:r>
          </a:p>
        </p:txBody>
      </p:sp>
      <p:sp>
        <p:nvSpPr>
          <p:cNvPr id="361477" name="Text Box 5"/>
          <p:cNvSpPr txBox="1">
            <a:spLocks noChangeArrowheads="1"/>
          </p:cNvSpPr>
          <p:nvPr/>
        </p:nvSpPr>
        <p:spPr bwMode="auto">
          <a:xfrm>
            <a:off x="190500" y="3954463"/>
            <a:ext cx="1550988" cy="711200"/>
          </a:xfrm>
          <a:prstGeom prst="rect">
            <a:avLst/>
          </a:prstGeom>
          <a:solidFill>
            <a:schemeClr val="tx1"/>
          </a:solidFill>
          <a:ln w="9525">
            <a:solidFill>
              <a:schemeClr val="tx1"/>
            </a:solidFill>
            <a:miter lim="800000"/>
            <a:headEnd/>
            <a:tailEnd/>
          </a:ln>
          <a:effectLst/>
        </p:spPr>
        <p:txBody>
          <a:bodyPr>
            <a:spAutoFit/>
          </a:bodyPr>
          <a:lstStyle/>
          <a:p>
            <a:r>
              <a:rPr lang="en-US" sz="2000" b="1" i="1">
                <a:solidFill>
                  <a:srgbClr val="000000"/>
                </a:solidFill>
              </a:rPr>
              <a:t>Expected Value</a:t>
            </a:r>
          </a:p>
        </p:txBody>
      </p:sp>
      <p:sp>
        <p:nvSpPr>
          <p:cNvPr id="361478" name="Line 6"/>
          <p:cNvSpPr>
            <a:spLocks noChangeShapeType="1"/>
          </p:cNvSpPr>
          <p:nvPr/>
        </p:nvSpPr>
        <p:spPr bwMode="auto">
          <a:xfrm flipV="1">
            <a:off x="1757363" y="3482975"/>
            <a:ext cx="2311400" cy="677863"/>
          </a:xfrm>
          <a:prstGeom prst="line">
            <a:avLst/>
          </a:prstGeom>
          <a:noFill/>
          <a:ln w="38100">
            <a:solidFill>
              <a:srgbClr val="FF0000"/>
            </a:solidFill>
            <a:round/>
            <a:headEnd/>
            <a:tailEnd type="triangle" w="med" len="med"/>
          </a:ln>
          <a:effectLst/>
        </p:spPr>
        <p:txBody>
          <a:bodyPr wrap="none" anchor="ctr"/>
          <a:lstStyle/>
          <a:p>
            <a:endParaRPr lang="en-US"/>
          </a:p>
        </p:txBody>
      </p:sp>
      <p:sp>
        <p:nvSpPr>
          <p:cNvPr id="361479" name="Line 7"/>
          <p:cNvSpPr>
            <a:spLocks noChangeShapeType="1"/>
          </p:cNvSpPr>
          <p:nvPr/>
        </p:nvSpPr>
        <p:spPr bwMode="auto">
          <a:xfrm flipV="1">
            <a:off x="1757363" y="3749675"/>
            <a:ext cx="2968625" cy="422275"/>
          </a:xfrm>
          <a:prstGeom prst="line">
            <a:avLst/>
          </a:prstGeom>
          <a:noFill/>
          <a:ln w="38100">
            <a:solidFill>
              <a:srgbClr val="FF0000"/>
            </a:solidFill>
            <a:round/>
            <a:headEnd/>
            <a:tailEnd type="triangle" w="med" len="med"/>
          </a:ln>
          <a:effectLst/>
        </p:spPr>
        <p:txBody>
          <a:bodyPr wrap="none" anchor="ctr"/>
          <a:lstStyle/>
          <a:p>
            <a:endParaRPr lang="en-US"/>
          </a:p>
        </p:txBody>
      </p:sp>
      <p:sp>
        <p:nvSpPr>
          <p:cNvPr id="361480" name="Line 8"/>
          <p:cNvSpPr>
            <a:spLocks noChangeShapeType="1"/>
          </p:cNvSpPr>
          <p:nvPr/>
        </p:nvSpPr>
        <p:spPr bwMode="auto">
          <a:xfrm>
            <a:off x="2435225" y="2281238"/>
            <a:ext cx="719138" cy="801687"/>
          </a:xfrm>
          <a:prstGeom prst="line">
            <a:avLst/>
          </a:prstGeom>
          <a:noFill/>
          <a:ln w="3810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&amp; Future Work	</a:t>
            </a:r>
            <a:endParaRPr lang="en-US"/>
          </a:p>
        </p:txBody>
      </p:sp>
      <p:sp>
        <p:nvSpPr>
          <p:cNvPr id="3" name="Content Placeholder 2"/>
          <p:cNvSpPr>
            <a:spLocks noGrp="1"/>
          </p:cNvSpPr>
          <p:nvPr>
            <p:ph idx="1"/>
          </p:nvPr>
        </p:nvSpPr>
        <p:spPr/>
        <p:txBody>
          <a:bodyPr/>
          <a:lstStyle/>
          <a:p>
            <a:r>
              <a:rPr lang="en-US" smtClean="0"/>
              <a:t>OFC – striatal system as a common neural currency metric</a:t>
            </a:r>
          </a:p>
          <a:p>
            <a:r>
              <a:rPr lang="en-US" smtClean="0"/>
              <a:t>Losses (bads) are relatively unexplored</a:t>
            </a:r>
          </a:p>
          <a:p>
            <a:r>
              <a:rPr lang="en-US" smtClean="0"/>
              <a:t>Differences between experienced vs decision utility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1611313" y="1590675"/>
            <a:ext cx="6035675" cy="2838450"/>
          </a:xfrm>
          <a:prstGeom prst="rect">
            <a:avLst/>
          </a:prstGeom>
          <a:noFill/>
          <a:ln w="9525">
            <a:noFill/>
            <a:miter lim="800000"/>
            <a:headEnd/>
            <a:tailEnd/>
          </a:ln>
          <a:effectLst/>
        </p:spPr>
        <p:txBody>
          <a:bodyPr>
            <a:spAutoFit/>
          </a:bodyPr>
          <a:lstStyle/>
          <a:p>
            <a:pPr algn="l"/>
            <a:r>
              <a:rPr lang="en-US" sz="1800"/>
              <a:t>“By the principle of utility is meant that principle which approves or disapproves of every action whatsoever, according to the tendency which it appears to have to augment or diminish the happiness of the party whose interest is in question…”</a:t>
            </a:r>
          </a:p>
          <a:p>
            <a:pPr algn="l"/>
            <a:endParaRPr lang="en-US" sz="1800"/>
          </a:p>
          <a:p>
            <a:pPr algn="l"/>
            <a:r>
              <a:rPr lang="en-US" sz="1800"/>
              <a:t>“By utility is meant that property in any object, whereby it tends to produce benefit, advantage, pleasure, good, or happiness … or to prevent the happening of mischief, pain, evil, or unhappiness….”</a:t>
            </a:r>
          </a:p>
        </p:txBody>
      </p:sp>
      <p:sp>
        <p:nvSpPr>
          <p:cNvPr id="425987" name="Text Box 3"/>
          <p:cNvSpPr txBox="1">
            <a:spLocks noChangeArrowheads="1"/>
          </p:cNvSpPr>
          <p:nvPr/>
        </p:nvSpPr>
        <p:spPr bwMode="auto">
          <a:xfrm>
            <a:off x="1573213" y="5762625"/>
            <a:ext cx="6953250" cy="366713"/>
          </a:xfrm>
          <a:prstGeom prst="rect">
            <a:avLst/>
          </a:prstGeom>
          <a:noFill/>
          <a:ln w="9525">
            <a:noFill/>
            <a:miter lim="800000"/>
            <a:headEnd/>
            <a:tailEnd/>
          </a:ln>
          <a:effectLst/>
        </p:spPr>
        <p:txBody>
          <a:bodyPr wrap="none">
            <a:spAutoFit/>
          </a:bodyPr>
          <a:lstStyle/>
          <a:p>
            <a:r>
              <a:rPr lang="en-US" sz="1800"/>
              <a:t>-Jeremy Bentham, “The Principles of Morals and Legislation”, 1780</a:t>
            </a:r>
          </a:p>
        </p:txBody>
      </p:sp>
      <p:sp>
        <p:nvSpPr>
          <p:cNvPr id="425988" name="Rectangle 4"/>
          <p:cNvSpPr>
            <a:spLocks noGrp="1" noChangeArrowheads="1"/>
          </p:cNvSpPr>
          <p:nvPr>
            <p:ph type="title" idx="4294967295"/>
          </p:nvPr>
        </p:nvSpPr>
        <p:spPr>
          <a:xfrm>
            <a:off x="712788" y="414338"/>
            <a:ext cx="7772400" cy="1143000"/>
          </a:xfrm>
          <a:noFill/>
          <a:ln/>
        </p:spPr>
        <p:txBody>
          <a:bodyPr/>
          <a:lstStyle/>
          <a:p>
            <a:r>
              <a:rPr lang="en-US" sz="3200" b="1">
                <a:latin typeface="Arial" charset="0"/>
              </a:rPr>
              <a:t>Utility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noFill/>
          <a:ln/>
        </p:spPr>
        <p:txBody>
          <a:bodyPr/>
          <a:lstStyle/>
          <a:p>
            <a:r>
              <a:rPr lang="en-US" sz="3200" b="1">
                <a:latin typeface="Arial" charset="0"/>
              </a:rPr>
              <a:t>Diminishing Marginal Returns</a:t>
            </a:r>
            <a:br>
              <a:rPr lang="en-US" sz="3200" b="1">
                <a:latin typeface="Arial" charset="0"/>
              </a:rPr>
            </a:br>
            <a:r>
              <a:rPr lang="en-US" sz="2400" b="1">
                <a:latin typeface="Arial" charset="0"/>
              </a:rPr>
              <a:t>(Daniel Bernoulli, 1738)</a:t>
            </a:r>
          </a:p>
        </p:txBody>
      </p:sp>
      <p:grpSp>
        <p:nvGrpSpPr>
          <p:cNvPr id="2" name="Group 7"/>
          <p:cNvGrpSpPr>
            <a:grpSpLocks/>
          </p:cNvGrpSpPr>
          <p:nvPr/>
        </p:nvGrpSpPr>
        <p:grpSpPr bwMode="auto">
          <a:xfrm>
            <a:off x="1384300" y="2009775"/>
            <a:ext cx="4937125" cy="4141788"/>
            <a:chOff x="1178" y="1354"/>
            <a:chExt cx="3110" cy="2609"/>
          </a:xfrm>
        </p:grpSpPr>
        <p:pic>
          <p:nvPicPr>
            <p:cNvPr id="428035" name="Picture 3"/>
            <p:cNvPicPr>
              <a:picLocks noChangeAspect="1" noChangeArrowheads="1"/>
            </p:cNvPicPr>
            <p:nvPr/>
          </p:nvPicPr>
          <p:blipFill>
            <a:blip r:embed="rId2" cstate="print"/>
            <a:srcRect/>
            <a:stretch>
              <a:fillRect/>
            </a:stretch>
          </p:blipFill>
          <p:spPr bwMode="auto">
            <a:xfrm>
              <a:off x="1501" y="1354"/>
              <a:ext cx="2787" cy="2449"/>
            </a:xfrm>
            <a:prstGeom prst="rect">
              <a:avLst/>
            </a:prstGeom>
            <a:noFill/>
            <a:ln w="9525">
              <a:noFill/>
              <a:miter lim="800000"/>
              <a:headEnd/>
              <a:tailEnd/>
            </a:ln>
            <a:effectLst/>
          </p:spPr>
        </p:pic>
        <p:sp>
          <p:nvSpPr>
            <p:cNvPr id="428036" name="Text Box 4"/>
            <p:cNvSpPr txBox="1">
              <a:spLocks noChangeArrowheads="1"/>
            </p:cNvSpPr>
            <p:nvPr/>
          </p:nvSpPr>
          <p:spPr bwMode="auto">
            <a:xfrm>
              <a:off x="2709" y="3732"/>
              <a:ext cx="500" cy="231"/>
            </a:xfrm>
            <a:prstGeom prst="rect">
              <a:avLst/>
            </a:prstGeom>
            <a:noFill/>
            <a:ln w="9525">
              <a:noFill/>
              <a:miter lim="800000"/>
              <a:headEnd/>
              <a:tailEnd/>
            </a:ln>
            <a:effectLst/>
          </p:spPr>
          <p:txBody>
            <a:bodyPr wrap="none">
              <a:spAutoFit/>
            </a:bodyPr>
            <a:lstStyle/>
            <a:p>
              <a:r>
                <a:rPr lang="en-US" sz="1800" b="1"/>
                <a:t>Value</a:t>
              </a:r>
            </a:p>
          </p:txBody>
        </p:sp>
        <p:sp>
          <p:nvSpPr>
            <p:cNvPr id="428037" name="Text Box 5"/>
            <p:cNvSpPr txBox="1">
              <a:spLocks noChangeArrowheads="1"/>
            </p:cNvSpPr>
            <p:nvPr/>
          </p:nvSpPr>
          <p:spPr bwMode="auto">
            <a:xfrm>
              <a:off x="1178" y="2361"/>
              <a:ext cx="516" cy="231"/>
            </a:xfrm>
            <a:prstGeom prst="rect">
              <a:avLst/>
            </a:prstGeom>
            <a:noFill/>
            <a:ln w="9525">
              <a:noFill/>
              <a:miter lim="800000"/>
              <a:headEnd/>
              <a:tailEnd/>
            </a:ln>
            <a:effectLst/>
          </p:spPr>
          <p:txBody>
            <a:bodyPr wrap="none">
              <a:spAutoFit/>
            </a:bodyPr>
            <a:lstStyle/>
            <a:p>
              <a:r>
                <a:rPr lang="en-US" sz="1800" b="1"/>
                <a:t>Utility</a:t>
              </a:r>
            </a:p>
          </p:txBody>
        </p:sp>
      </p:grpSp>
      <p:pic>
        <p:nvPicPr>
          <p:cNvPr id="428038" name="Picture 6" descr="DaBernoulli"/>
          <p:cNvPicPr>
            <a:picLocks noChangeAspect="1" noChangeArrowheads="1"/>
          </p:cNvPicPr>
          <p:nvPr/>
        </p:nvPicPr>
        <p:blipFill>
          <a:blip r:embed="rId3" cstate="print"/>
          <a:srcRect/>
          <a:stretch>
            <a:fillRect/>
          </a:stretch>
        </p:blipFill>
        <p:spPr bwMode="auto">
          <a:xfrm>
            <a:off x="6858000" y="1393825"/>
            <a:ext cx="1828800" cy="2732088"/>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771525" y="317500"/>
            <a:ext cx="7772400" cy="1143000"/>
          </a:xfrm>
          <a:noFill/>
          <a:ln/>
        </p:spPr>
        <p:txBody>
          <a:bodyPr/>
          <a:lstStyle/>
          <a:p>
            <a:r>
              <a:rPr lang="en-US" sz="3200" b="1">
                <a:latin typeface="Arial" charset="0"/>
              </a:rPr>
              <a:t>Prospect Theory</a:t>
            </a:r>
          </a:p>
        </p:txBody>
      </p:sp>
      <p:pic>
        <p:nvPicPr>
          <p:cNvPr id="479236" name="Picture 4" descr="Loss Aversion Curve"/>
          <p:cNvPicPr>
            <a:picLocks noChangeAspect="1" noChangeArrowheads="1"/>
          </p:cNvPicPr>
          <p:nvPr/>
        </p:nvPicPr>
        <p:blipFill>
          <a:blip r:embed="rId2" cstate="print"/>
          <a:srcRect l="6496" r="5774"/>
          <a:stretch>
            <a:fillRect/>
          </a:stretch>
        </p:blipFill>
        <p:spPr bwMode="auto">
          <a:xfrm>
            <a:off x="631248" y="2179782"/>
            <a:ext cx="4199101" cy="3399415"/>
          </a:xfrm>
          <a:prstGeom prst="rect">
            <a:avLst/>
          </a:prstGeom>
          <a:noFill/>
          <a:ln w="9525">
            <a:noFill/>
            <a:miter lim="800000"/>
            <a:headEnd/>
            <a:tailEnd/>
          </a:ln>
        </p:spPr>
      </p:pic>
      <p:pic>
        <p:nvPicPr>
          <p:cNvPr id="479237" name="Picture 5" descr="CPT Curve"/>
          <p:cNvPicPr>
            <a:picLocks noChangeAspect="1" noChangeArrowheads="1"/>
          </p:cNvPicPr>
          <p:nvPr/>
        </p:nvPicPr>
        <p:blipFill>
          <a:blip r:embed="rId3" cstate="print"/>
          <a:srcRect b="12630"/>
          <a:stretch>
            <a:fillRect/>
          </a:stretch>
        </p:blipFill>
        <p:spPr bwMode="auto">
          <a:xfrm>
            <a:off x="4963516" y="2179782"/>
            <a:ext cx="3955457" cy="339898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771525" y="2286000"/>
            <a:ext cx="7772400" cy="1143000"/>
          </a:xfrm>
        </p:spPr>
        <p:txBody>
          <a:bodyPr/>
          <a:lstStyle/>
          <a:p>
            <a:r>
              <a:rPr lang="en-US" b="1">
                <a:latin typeface="Arial" charset="0"/>
              </a:rPr>
              <a:t>A Fable of Dopamine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r>
              <a:rPr lang="en-US" sz="3200" b="1">
                <a:latin typeface="Arial" charset="0"/>
              </a:rPr>
              <a:t>Pleasure Chemicals</a:t>
            </a:r>
          </a:p>
        </p:txBody>
      </p:sp>
      <p:pic>
        <p:nvPicPr>
          <p:cNvPr id="690179" name="Picture 3" descr="dopamine"/>
          <p:cNvPicPr>
            <a:picLocks noChangeAspect="1" noChangeArrowheads="1"/>
          </p:cNvPicPr>
          <p:nvPr/>
        </p:nvPicPr>
        <p:blipFill>
          <a:blip r:embed="rId3" cstate="print"/>
          <a:srcRect/>
          <a:stretch>
            <a:fillRect/>
          </a:stretch>
        </p:blipFill>
        <p:spPr bwMode="auto">
          <a:xfrm>
            <a:off x="3133725" y="2201863"/>
            <a:ext cx="3048000" cy="3162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p:txBody>
          <a:bodyPr/>
          <a:lstStyle/>
          <a:p>
            <a:r>
              <a:rPr lang="en-US" sz="3200" b="1">
                <a:latin typeface="Arial" charset="0"/>
              </a:rPr>
              <a:t>Dopamine Pathways</a:t>
            </a:r>
          </a:p>
        </p:txBody>
      </p:sp>
      <p:pic>
        <p:nvPicPr>
          <p:cNvPr id="692227" name="Picture 3" descr="Neuro_path_DA_SCH"/>
          <p:cNvPicPr>
            <a:picLocks noChangeAspect="1" noChangeArrowheads="1"/>
          </p:cNvPicPr>
          <p:nvPr/>
        </p:nvPicPr>
        <p:blipFill>
          <a:blip r:embed="rId3" cstate="print"/>
          <a:srcRect/>
          <a:stretch>
            <a:fillRect/>
          </a:stretch>
        </p:blipFill>
        <p:spPr bwMode="auto">
          <a:xfrm>
            <a:off x="2663825" y="1693863"/>
            <a:ext cx="3986213" cy="48720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5772</TotalTime>
  <Words>390</Words>
  <Application>Microsoft Office PowerPoint</Application>
  <PresentationFormat>On-screen Show (4:3)</PresentationFormat>
  <Paragraphs>101</Paragraphs>
  <Slides>33</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Technic</vt:lpstr>
      <vt:lpstr>Image</vt:lpstr>
      <vt:lpstr>Microsoft Equation 3.0</vt:lpstr>
      <vt:lpstr>The Common Neural Currency Hypothesis </vt:lpstr>
      <vt:lpstr>Slide 2</vt:lpstr>
      <vt:lpstr>Outline</vt:lpstr>
      <vt:lpstr>Utility</vt:lpstr>
      <vt:lpstr>Diminishing Marginal Returns (Daniel Bernoulli, 1738)</vt:lpstr>
      <vt:lpstr>Prospect Theory</vt:lpstr>
      <vt:lpstr>A Fable of Dopamine</vt:lpstr>
      <vt:lpstr>Pleasure Chemicals</vt:lpstr>
      <vt:lpstr>Dopamine Pathways</vt:lpstr>
      <vt:lpstr>Dopamine and Drugs</vt:lpstr>
      <vt:lpstr>Dopamine Feels Good</vt:lpstr>
      <vt:lpstr>The Modern Story of Dopamine</vt:lpstr>
      <vt:lpstr>Dopamine and Reward Expectancies</vt:lpstr>
      <vt:lpstr>Slide 14</vt:lpstr>
      <vt:lpstr>Receptor Occupancy Theory</vt:lpstr>
      <vt:lpstr>fMRI of Goods</vt:lpstr>
      <vt:lpstr>Monetary Value</vt:lpstr>
      <vt:lpstr>Predicted v. Unpredicted Tastes</vt:lpstr>
      <vt:lpstr>Beautiful Faces</vt:lpstr>
      <vt:lpstr>Beautiful Results</vt:lpstr>
      <vt:lpstr>Mutual Cooperation vs Other Outcomes</vt:lpstr>
      <vt:lpstr>Monetary vs. Social Reward</vt:lpstr>
      <vt:lpstr>Monetary vs. Social Reward</vt:lpstr>
      <vt:lpstr>Decision Utility (WTP)</vt:lpstr>
      <vt:lpstr>fMRI of Bads</vt:lpstr>
      <vt:lpstr>What is Pain?</vt:lpstr>
      <vt:lpstr>Pain Matrix</vt:lpstr>
      <vt:lpstr>Anticipation of Pain</vt:lpstr>
      <vt:lpstr>Effects of Expected Pain Magnitude &amp; Probability</vt:lpstr>
      <vt:lpstr>Monetary Gains &amp; Losses</vt:lpstr>
      <vt:lpstr>Loss Aversion</vt:lpstr>
      <vt:lpstr>Valuation Circuit</vt:lpstr>
      <vt:lpstr>Summary &amp; Future Work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Predictability</dc:title>
  <dc:creator>Greg Berns</dc:creator>
  <cp:lastModifiedBy>greg</cp:lastModifiedBy>
  <cp:revision>326</cp:revision>
  <dcterms:created xsi:type="dcterms:W3CDTF">2000-12-04T18:45:30Z</dcterms:created>
  <dcterms:modified xsi:type="dcterms:W3CDTF">2009-08-20T19:03:00Z</dcterms:modified>
</cp:coreProperties>
</file>